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84"/>
  </p:notesMasterIdLst>
  <p:handoutMasterIdLst>
    <p:handoutMasterId r:id="rId185"/>
  </p:handoutMasterIdLst>
  <p:sldIdLst>
    <p:sldId id="256" r:id="rId2"/>
    <p:sldId id="385" r:id="rId3"/>
    <p:sldId id="317" r:id="rId4"/>
    <p:sldId id="392" r:id="rId5"/>
    <p:sldId id="393" r:id="rId6"/>
    <p:sldId id="470" r:id="rId7"/>
    <p:sldId id="471" r:id="rId8"/>
    <p:sldId id="394" r:id="rId9"/>
    <p:sldId id="395" r:id="rId10"/>
    <p:sldId id="396" r:id="rId11"/>
    <p:sldId id="397" r:id="rId12"/>
    <p:sldId id="454" r:id="rId13"/>
    <p:sldId id="398" r:id="rId14"/>
    <p:sldId id="337" r:id="rId15"/>
    <p:sldId id="343" r:id="rId16"/>
    <p:sldId id="399" r:id="rId17"/>
    <p:sldId id="400" r:id="rId18"/>
    <p:sldId id="401" r:id="rId19"/>
    <p:sldId id="402" r:id="rId20"/>
    <p:sldId id="403" r:id="rId21"/>
    <p:sldId id="404" r:id="rId22"/>
    <p:sldId id="405" r:id="rId23"/>
    <p:sldId id="391" r:id="rId24"/>
    <p:sldId id="406" r:id="rId25"/>
    <p:sldId id="466" r:id="rId26"/>
    <p:sldId id="467" r:id="rId27"/>
    <p:sldId id="468" r:id="rId28"/>
    <p:sldId id="469" r:id="rId29"/>
    <p:sldId id="455" r:id="rId30"/>
    <p:sldId id="472" r:id="rId31"/>
    <p:sldId id="456" r:id="rId32"/>
    <p:sldId id="457" r:id="rId33"/>
    <p:sldId id="476" r:id="rId34"/>
    <p:sldId id="407" r:id="rId35"/>
    <p:sldId id="408" r:id="rId36"/>
    <p:sldId id="460" r:id="rId37"/>
    <p:sldId id="473" r:id="rId38"/>
    <p:sldId id="474" r:id="rId39"/>
    <p:sldId id="409" r:id="rId40"/>
    <p:sldId id="461" r:id="rId41"/>
    <p:sldId id="410" r:id="rId42"/>
    <p:sldId id="411" r:id="rId43"/>
    <p:sldId id="533" r:id="rId44"/>
    <p:sldId id="535" r:id="rId45"/>
    <p:sldId id="534" r:id="rId46"/>
    <p:sldId id="462" r:id="rId47"/>
    <p:sldId id="412" r:id="rId48"/>
    <p:sldId id="463" r:id="rId49"/>
    <p:sldId id="464" r:id="rId50"/>
    <p:sldId id="459" r:id="rId51"/>
    <p:sldId id="465" r:id="rId52"/>
    <p:sldId id="413" r:id="rId53"/>
    <p:sldId id="479" r:id="rId54"/>
    <p:sldId id="414" r:id="rId55"/>
    <p:sldId id="480" r:id="rId56"/>
    <p:sldId id="415" r:id="rId57"/>
    <p:sldId id="478" r:id="rId58"/>
    <p:sldId id="475" r:id="rId59"/>
    <p:sldId id="477" r:id="rId60"/>
    <p:sldId id="483" r:id="rId61"/>
    <p:sldId id="416" r:id="rId62"/>
    <p:sldId id="417" r:id="rId63"/>
    <p:sldId id="419" r:id="rId64"/>
    <p:sldId id="482" r:id="rId65"/>
    <p:sldId id="530" r:id="rId66"/>
    <p:sldId id="531" r:id="rId67"/>
    <p:sldId id="484" r:id="rId68"/>
    <p:sldId id="481" r:id="rId69"/>
    <p:sldId id="565" r:id="rId70"/>
    <p:sldId id="566" r:id="rId71"/>
    <p:sldId id="567" r:id="rId72"/>
    <p:sldId id="420" r:id="rId73"/>
    <p:sldId id="421" r:id="rId74"/>
    <p:sldId id="422" r:id="rId75"/>
    <p:sldId id="423" r:id="rId76"/>
    <p:sldId id="425" r:id="rId77"/>
    <p:sldId id="426" r:id="rId78"/>
    <p:sldId id="427" r:id="rId79"/>
    <p:sldId id="428" r:id="rId80"/>
    <p:sldId id="429" r:id="rId81"/>
    <p:sldId id="430" r:id="rId82"/>
    <p:sldId id="485" r:id="rId83"/>
    <p:sldId id="488" r:id="rId84"/>
    <p:sldId id="486" r:id="rId85"/>
    <p:sldId id="487" r:id="rId86"/>
    <p:sldId id="424" r:id="rId87"/>
    <p:sldId id="492" r:id="rId88"/>
    <p:sldId id="493" r:id="rId89"/>
    <p:sldId id="494" r:id="rId90"/>
    <p:sldId id="495" r:id="rId91"/>
    <p:sldId id="496" r:id="rId92"/>
    <p:sldId id="499" r:id="rId93"/>
    <p:sldId id="503" r:id="rId94"/>
    <p:sldId id="500" r:id="rId95"/>
    <p:sldId id="501" r:id="rId96"/>
    <p:sldId id="502" r:id="rId97"/>
    <p:sldId id="497" r:id="rId98"/>
    <p:sldId id="504" r:id="rId99"/>
    <p:sldId id="505" r:id="rId100"/>
    <p:sldId id="498" r:id="rId101"/>
    <p:sldId id="506" r:id="rId102"/>
    <p:sldId id="537" r:id="rId103"/>
    <p:sldId id="536" r:id="rId104"/>
    <p:sldId id="538" r:id="rId105"/>
    <p:sldId id="539" r:id="rId106"/>
    <p:sldId id="540" r:id="rId107"/>
    <p:sldId id="557" r:id="rId108"/>
    <p:sldId id="558" r:id="rId109"/>
    <p:sldId id="559" r:id="rId110"/>
    <p:sldId id="507" r:id="rId111"/>
    <p:sldId id="491" r:id="rId112"/>
    <p:sldId id="508" r:id="rId113"/>
    <p:sldId id="509" r:id="rId114"/>
    <p:sldId id="510" r:id="rId115"/>
    <p:sldId id="511" r:id="rId116"/>
    <p:sldId id="512" r:id="rId117"/>
    <p:sldId id="489" r:id="rId118"/>
    <p:sldId id="513" r:id="rId119"/>
    <p:sldId id="514" r:id="rId120"/>
    <p:sldId id="515" r:id="rId121"/>
    <p:sldId id="432" r:id="rId122"/>
    <p:sldId id="518" r:id="rId123"/>
    <p:sldId id="549" r:id="rId124"/>
    <p:sldId id="548" r:id="rId125"/>
    <p:sldId id="517" r:id="rId126"/>
    <p:sldId id="532" r:id="rId127"/>
    <p:sldId id="516" r:id="rId128"/>
    <p:sldId id="545" r:id="rId129"/>
    <p:sldId id="547" r:id="rId130"/>
    <p:sldId id="546" r:id="rId131"/>
    <p:sldId id="541" r:id="rId132"/>
    <p:sldId id="542" r:id="rId133"/>
    <p:sldId id="433" r:id="rId134"/>
    <p:sldId id="544" r:id="rId135"/>
    <p:sldId id="543" r:id="rId136"/>
    <p:sldId id="551" r:id="rId137"/>
    <p:sldId id="552" r:id="rId138"/>
    <p:sldId id="550" r:id="rId139"/>
    <p:sldId id="553" r:id="rId140"/>
    <p:sldId id="555" r:id="rId141"/>
    <p:sldId id="568" r:id="rId142"/>
    <p:sldId id="569" r:id="rId143"/>
    <p:sldId id="570" r:id="rId144"/>
    <p:sldId id="554" r:id="rId145"/>
    <p:sldId id="571" r:id="rId146"/>
    <p:sldId id="572" r:id="rId147"/>
    <p:sldId id="564" r:id="rId148"/>
    <p:sldId id="418" r:id="rId149"/>
    <p:sldId id="435" r:id="rId150"/>
    <p:sldId id="436" r:id="rId151"/>
    <p:sldId id="437" r:id="rId152"/>
    <p:sldId id="439" r:id="rId153"/>
    <p:sldId id="440" r:id="rId154"/>
    <p:sldId id="441" r:id="rId155"/>
    <p:sldId id="442" r:id="rId156"/>
    <p:sldId id="443" r:id="rId157"/>
    <p:sldId id="519" r:id="rId158"/>
    <p:sldId id="522" r:id="rId159"/>
    <p:sldId id="520" r:id="rId160"/>
    <p:sldId id="521" r:id="rId161"/>
    <p:sldId id="523" r:id="rId162"/>
    <p:sldId id="444" r:id="rId163"/>
    <p:sldId id="445" r:id="rId164"/>
    <p:sldId id="446" r:id="rId165"/>
    <p:sldId id="524" r:id="rId166"/>
    <p:sldId id="525" r:id="rId167"/>
    <p:sldId id="447" r:id="rId168"/>
    <p:sldId id="448" r:id="rId169"/>
    <p:sldId id="560" r:id="rId170"/>
    <p:sldId id="561" r:id="rId171"/>
    <p:sldId id="562" r:id="rId172"/>
    <p:sldId id="563" r:id="rId173"/>
    <p:sldId id="451" r:id="rId174"/>
    <p:sldId id="452" r:id="rId175"/>
    <p:sldId id="526" r:id="rId176"/>
    <p:sldId id="449" r:id="rId177"/>
    <p:sldId id="528" r:id="rId178"/>
    <p:sldId id="527" r:id="rId179"/>
    <p:sldId id="529" r:id="rId180"/>
    <p:sldId id="453" r:id="rId181"/>
    <p:sldId id="458" r:id="rId182"/>
    <p:sldId id="390" r:id="rId18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02" autoAdjust="0"/>
    <p:restoredTop sz="96312" autoAdjust="0"/>
  </p:normalViewPr>
  <p:slideViewPr>
    <p:cSldViewPr>
      <p:cViewPr varScale="1">
        <p:scale>
          <a:sx n="63" d="100"/>
          <a:sy n="63" d="100"/>
        </p:scale>
        <p:origin x="1084" y="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46" d="100"/>
          <a:sy n="46" d="100"/>
        </p:scale>
        <p:origin x="-2663" y="-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B6C4A1C3-26C7-4A09-8D0B-11DC5270AD83}" type="datetimeFigureOut">
              <a:rPr lang="zh-CN" altLang="en-US"/>
              <a:pPr>
                <a:defRPr/>
              </a:pPr>
              <a:t>2023/2/11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4B717667-F86E-41DD-BE20-627E7CA4C43A}"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19.138"/>
    </inkml:context>
    <inkml:brush xml:id="br0">
      <inkml:brushProperty name="width" value="0.05" units="cm"/>
      <inkml:brushProperty name="height" value="0.05" units="cm"/>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47.619"/>
    </inkml:context>
    <inkml:brush xml:id="br0">
      <inkml:brushProperty name="width" value="0.05" units="cm"/>
      <inkml:brushProperty name="height" value="0.05" units="cm"/>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48.246"/>
    </inkml:context>
    <inkml:brush xml:id="br0">
      <inkml:brushProperty name="width" value="0.05" units="cm"/>
      <inkml:brushProperty name="height" value="0.05" units="cm"/>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52.916"/>
    </inkml:context>
    <inkml:brush xml:id="br0">
      <inkml:brushProperty name="width" value="0.05" units="cm"/>
      <inkml:brushProperty name="height" value="0.0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22.371"/>
    </inkml:context>
    <inkml:brush xml:id="br0">
      <inkml:brushProperty name="width" value="0.05" units="cm"/>
      <inkml:brushProperty name="height" value="0.0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23.955"/>
    </inkml:context>
    <inkml:brush xml:id="br0">
      <inkml:brushProperty name="width" value="0.05" units="cm"/>
      <inkml:brushProperty name="height" value="0.05" units="cm"/>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24.466"/>
    </inkml:context>
    <inkml:brush xml:id="br0">
      <inkml:brushProperty name="width" value="0.05" units="cm"/>
      <inkml:brushProperty name="height" value="0.05" units="cm"/>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28.075"/>
    </inkml:context>
    <inkml:brush xml:id="br0">
      <inkml:brushProperty name="width" value="0.05" units="cm"/>
      <inkml:brushProperty name="height" value="0.05" units="cm"/>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28.875"/>
    </inkml:context>
    <inkml:brush xml:id="br0">
      <inkml:brushProperty name="width" value="0.05" units="cm"/>
      <inkml:brushProperty name="height" value="0.05" units="cm"/>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36.714"/>
    </inkml:context>
    <inkml:brush xml:id="br0">
      <inkml:brushProperty name="width" value="0.05" units="cm"/>
      <inkml:brushProperty name="height" value="0.05" units="cm"/>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37.399"/>
    </inkml:context>
    <inkml:brush xml:id="br0">
      <inkml:brushProperty name="width" value="0.05" units="cm"/>
      <inkml:brushProperty name="height" value="0.05" units="cm"/>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1T08:49:38.219"/>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99FA5CE4-A053-4D39-8C1B-8D461C961886}" type="datetimeFigureOut">
              <a:rPr lang="zh-CN" altLang="en-US"/>
              <a:pPr>
                <a:defRPr/>
              </a:pPr>
              <a:t>2023/2/11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57F214B2-9B98-4641-8B86-4EBA3885A1E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p:spPr>
      </p:sp>
      <p:sp>
        <p:nvSpPr>
          <p:cNvPr id="788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427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9F20E1-68FE-4AB6-9B39-5FA581ACB016}" type="slidenum">
              <a:rPr lang="zh-CN" altLang="en-US" smtClean="0"/>
              <a:pPr fontAlgn="base">
                <a:spcBef>
                  <a:spcPct val="0"/>
                </a:spcBef>
                <a:spcAft>
                  <a:spcPct val="0"/>
                </a:spcAft>
                <a:defRPr/>
              </a:pPr>
              <a:t>2</a:t>
            </a:fld>
            <a:endParaRPr lang="zh-CN" altLang="en-US"/>
          </a:p>
        </p:txBody>
      </p:sp>
      <p:sp>
        <p:nvSpPr>
          <p:cNvPr id="54277"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101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1656684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102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4716526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103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3075422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104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41187764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105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40297367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106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3566867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107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4068719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108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4156438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109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0762498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110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83463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7608877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111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7685611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112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0569617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113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4932189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114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1123207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115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571077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116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5450169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117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1066143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118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7094571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119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417234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120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881115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121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122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28611173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123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9296341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124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73964752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125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7426751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126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2170990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127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26493285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128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6704579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129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6404257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130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40513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131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8920589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132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92165367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133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134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6373417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135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4327536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136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3030083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137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45028314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138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38052121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139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71649251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更多内容可参考：</a:t>
            </a:r>
            <a:endParaRPr lang="en-US" altLang="zh-CN" dirty="0"/>
          </a:p>
          <a:p>
            <a:pPr eaLnBrk="1" hangingPunct="1">
              <a:spcBef>
                <a:spcPct val="0"/>
              </a:spcBef>
            </a:pPr>
            <a:r>
              <a:rPr lang="en-US" altLang="zh-CN" dirty="0"/>
              <a:t>https://baijiahao.baidu.com/s?id=1754603075856631603&amp;wfr=spider&amp;for=pc</a:t>
            </a:r>
          </a:p>
          <a:p>
            <a:pPr eaLnBrk="1" hangingPunct="1">
              <a:spcBef>
                <a:spcPct val="0"/>
              </a:spcBef>
            </a:pPr>
            <a:r>
              <a:rPr lang="en-US" altLang="zh-CN" dirty="0"/>
              <a:t>https://lilianweng.github.io/posts/2021-07-11-diffusion-models/</a:t>
            </a: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140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467305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更多内容可参考：</a:t>
            </a:r>
            <a:endParaRPr lang="en-US" altLang="zh-CN" dirty="0"/>
          </a:p>
          <a:p>
            <a:pPr eaLnBrk="1" hangingPunct="1">
              <a:spcBef>
                <a:spcPct val="0"/>
              </a:spcBef>
            </a:pPr>
            <a:r>
              <a:rPr lang="en-US" altLang="zh-CN" dirty="0"/>
              <a:t>https://baijiahao.baidu.com/s?id=1754603075856631603&amp;wfr=spider&amp;for=pc</a:t>
            </a:r>
          </a:p>
          <a:p>
            <a:pPr eaLnBrk="1" hangingPunct="1">
              <a:spcBef>
                <a:spcPct val="0"/>
              </a:spcBef>
            </a:pPr>
            <a:r>
              <a:rPr lang="en-US" altLang="zh-CN" dirty="0"/>
              <a:t>https://lilianweng.github.io/posts/2021-07-11-diffusion-models/</a:t>
            </a: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141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41129244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更多内容可参考：</a:t>
            </a:r>
            <a:endParaRPr lang="en-US" altLang="zh-CN" dirty="0"/>
          </a:p>
          <a:p>
            <a:pPr eaLnBrk="1" hangingPunct="1">
              <a:spcBef>
                <a:spcPct val="0"/>
              </a:spcBef>
            </a:pPr>
            <a:r>
              <a:rPr lang="en-US" altLang="zh-CN" dirty="0"/>
              <a:t>https://baijiahao.baidu.com/s?id=1754603075856631603&amp;wfr=spider&amp;for=pc</a:t>
            </a:r>
          </a:p>
          <a:p>
            <a:pPr eaLnBrk="1" hangingPunct="1">
              <a:spcBef>
                <a:spcPct val="0"/>
              </a:spcBef>
            </a:pPr>
            <a:r>
              <a:rPr lang="en-US" altLang="zh-CN" dirty="0"/>
              <a:t>https://lilianweng.github.io/posts/2021-07-11-diffusion-models/</a:t>
            </a: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142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18633104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更多内容可参考：</a:t>
            </a:r>
            <a:endParaRPr lang="en-US" altLang="zh-CN" dirty="0"/>
          </a:p>
          <a:p>
            <a:pPr eaLnBrk="1" hangingPunct="1">
              <a:spcBef>
                <a:spcPct val="0"/>
              </a:spcBef>
            </a:pPr>
            <a:r>
              <a:rPr lang="en-US" altLang="zh-CN" dirty="0"/>
              <a:t>https://baijiahao.baidu.com/s?id=1754603075856631603&amp;wfr=spider&amp;for=pc</a:t>
            </a:r>
          </a:p>
          <a:p>
            <a:pPr eaLnBrk="1" hangingPunct="1">
              <a:spcBef>
                <a:spcPct val="0"/>
              </a:spcBef>
            </a:pPr>
            <a:r>
              <a:rPr lang="en-US" altLang="zh-CN" dirty="0"/>
              <a:t>https://lilianweng.github.io/posts/2021-07-11-diffusion-models/</a:t>
            </a: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143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4741521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144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71624986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145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9248320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146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84017611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可参考：</a:t>
            </a:r>
            <a:r>
              <a:rPr lang="en-US" altLang="zh-CN" b="1" dirty="0"/>
              <a:t>https://baijiahao.baidu.com/s?id=1754603075856631603&amp;wfr=spider&amp;for=pc</a:t>
            </a:r>
          </a:p>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147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40300658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148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149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150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151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152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153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154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155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156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157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83691551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158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1897224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159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59163666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160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440612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161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8428213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162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163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164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165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52616459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166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411804618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167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168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169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57404782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170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490962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171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96477479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172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1544405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173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174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175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2463256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176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177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90159449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178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00771947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179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99390226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180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181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6789870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182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20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21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22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23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24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25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889478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26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979002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27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165998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28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092791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29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852383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30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08213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31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43197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32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200117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33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18795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34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35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36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958453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37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365764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38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915669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39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40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684332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41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42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43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399110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44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3038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45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367823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46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05553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47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48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292891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49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1197892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50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64473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495252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51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0723327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52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53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2725611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54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55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289380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56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57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2089083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58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3950800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59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894085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60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41280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856773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61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62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63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64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1713516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65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2578604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66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8264498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67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601648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68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371214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69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8626358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70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553109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71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775074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72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73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74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75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76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77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78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79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80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81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82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2563633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83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3035175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84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293569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85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41301291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86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87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4818774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88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5225084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89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4383446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90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4215598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91</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5631969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92</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2673977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93</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9544984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94</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5515652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95</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8136501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96</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3105628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97</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23008815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98</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4635775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99</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5589124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73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8CA2DA-2E91-4E21-B7A4-62ABD4A1623C}" type="slidenum">
              <a:rPr lang="zh-CN" altLang="en-US" smtClean="0"/>
              <a:pPr fontAlgn="base">
                <a:spcBef>
                  <a:spcPct val="0"/>
                </a:spcBef>
                <a:spcAft>
                  <a:spcPct val="0"/>
                </a:spcAft>
                <a:defRPr/>
              </a:pPr>
              <a:t>100</a:t>
            </a:fld>
            <a:endParaRPr lang="zh-CN" altLang="en-US"/>
          </a:p>
        </p:txBody>
      </p:sp>
      <p:sp>
        <p:nvSpPr>
          <p:cNvPr id="57349" name="页脚占位符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zh-CN" altLang="en-US"/>
          </a:p>
        </p:txBody>
      </p:sp>
    </p:spTree>
    <p:extLst>
      <p:ext uri="{BB962C8B-B14F-4D97-AF65-F5344CB8AC3E}">
        <p14:creationId xmlns:p14="http://schemas.microsoft.com/office/powerpoint/2010/main" val="1384538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日期占位符 29"/>
          <p:cNvSpPr>
            <a:spLocks noGrp="1"/>
          </p:cNvSpPr>
          <p:nvPr>
            <p:ph type="dt" sz="half" idx="10"/>
          </p:nvPr>
        </p:nvSpPr>
        <p:spPr/>
        <p:txBody>
          <a:bodyPr/>
          <a:lstStyle>
            <a:lvl1pPr>
              <a:defRPr/>
            </a:lvl1pPr>
          </a:lstStyle>
          <a:p>
            <a:pPr>
              <a:defRPr/>
            </a:pPr>
            <a:fld id="{B5D2AA59-78FD-4470-8E5D-5B0066486475}" type="datetime1">
              <a:rPr lang="zh-CN" altLang="en-US"/>
              <a:pPr>
                <a:defRPr/>
              </a:pPr>
              <a:t>2023/2/11</a:t>
            </a:fld>
            <a:endParaRPr lang="zh-CN" altLang="en-US"/>
          </a:p>
        </p:txBody>
      </p:sp>
      <p:sp>
        <p:nvSpPr>
          <p:cNvPr id="5" name="页脚占位符 18"/>
          <p:cNvSpPr>
            <a:spLocks noGrp="1"/>
          </p:cNvSpPr>
          <p:nvPr>
            <p:ph type="ftr" sz="quarter" idx="11"/>
          </p:nvPr>
        </p:nvSpPr>
        <p:spPr/>
        <p:txBody>
          <a:bodyPr/>
          <a:lstStyle>
            <a:lvl1pPr>
              <a:defRPr/>
            </a:lvl1pPr>
          </a:lstStyle>
          <a:p>
            <a:pPr>
              <a:defRPr/>
            </a:pPr>
            <a:r>
              <a:rPr lang="en-US" altLang="zh-CN" dirty="0" err="1"/>
              <a:t>Linux+Shell</a:t>
            </a:r>
            <a:r>
              <a:rPr lang="zh-CN" altLang="en-US" dirty="0"/>
              <a:t>基础</a:t>
            </a:r>
          </a:p>
        </p:txBody>
      </p:sp>
      <p:sp>
        <p:nvSpPr>
          <p:cNvPr id="6" name="灯片编号占位符 26"/>
          <p:cNvSpPr>
            <a:spLocks noGrp="1"/>
          </p:cNvSpPr>
          <p:nvPr>
            <p:ph type="sldNum" sz="quarter" idx="12"/>
          </p:nvPr>
        </p:nvSpPr>
        <p:spPr/>
        <p:txBody>
          <a:bodyPr/>
          <a:lstStyle>
            <a:lvl1pPr>
              <a:defRPr/>
            </a:lvl1pPr>
          </a:lstStyle>
          <a:p>
            <a:pPr>
              <a:defRPr/>
            </a:pPr>
            <a:fld id="{67121F33-538D-4728-990C-A8B714BBA0BA}"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CCA1FE07-31FF-4706-B08C-65D202C3B8C8}" type="datetime1">
              <a:rPr lang="zh-CN" altLang="en-US"/>
              <a:pPr>
                <a:defRPr/>
              </a:pPr>
              <a:t>2023/2/11</a:t>
            </a:fld>
            <a:endParaRPr lang="zh-CN" altLang="en-US"/>
          </a:p>
        </p:txBody>
      </p:sp>
      <p:sp>
        <p:nvSpPr>
          <p:cNvPr id="5" name="页脚占位符 21"/>
          <p:cNvSpPr>
            <a:spLocks noGrp="1"/>
          </p:cNvSpPr>
          <p:nvPr>
            <p:ph type="ftr" sz="quarter" idx="11"/>
          </p:nvPr>
        </p:nvSpPr>
        <p:spPr/>
        <p:txBody>
          <a:bodyPr/>
          <a:lstStyle>
            <a:lvl1pPr>
              <a:defRPr/>
            </a:lvl1pPr>
          </a:lstStyle>
          <a:p>
            <a:pPr>
              <a:defRPr/>
            </a:pPr>
            <a:r>
              <a:rPr lang="en-US" altLang="zh-CN" dirty="0" err="1"/>
              <a:t>Linux+Shell</a:t>
            </a:r>
            <a:r>
              <a:rPr lang="zh-CN" altLang="en-US" dirty="0"/>
              <a:t>基础</a:t>
            </a:r>
          </a:p>
        </p:txBody>
      </p:sp>
      <p:sp>
        <p:nvSpPr>
          <p:cNvPr id="6" name="灯片编号占位符 17"/>
          <p:cNvSpPr>
            <a:spLocks noGrp="1"/>
          </p:cNvSpPr>
          <p:nvPr>
            <p:ph type="sldNum" sz="quarter" idx="12"/>
          </p:nvPr>
        </p:nvSpPr>
        <p:spPr/>
        <p:txBody>
          <a:bodyPr/>
          <a:lstStyle>
            <a:lvl1pPr>
              <a:defRPr/>
            </a:lvl1pPr>
          </a:lstStyle>
          <a:p>
            <a:pPr>
              <a:defRPr/>
            </a:pPr>
            <a:fld id="{B8AF227A-728E-467B-B6A0-2EA9DEA121BD}"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日期占位符 9"/>
          <p:cNvSpPr>
            <a:spLocks noGrp="1"/>
          </p:cNvSpPr>
          <p:nvPr>
            <p:ph type="dt" sz="half" idx="10"/>
          </p:nvPr>
        </p:nvSpPr>
        <p:spPr/>
        <p:txBody>
          <a:bodyPr/>
          <a:lstStyle>
            <a:lvl1pPr>
              <a:defRPr/>
            </a:lvl1pPr>
          </a:lstStyle>
          <a:p>
            <a:pPr>
              <a:defRPr/>
            </a:pPr>
            <a:fld id="{443205CE-96BE-45E2-B895-DA677AB619E6}" type="datetime1">
              <a:rPr lang="zh-CN" altLang="en-US"/>
              <a:pPr>
                <a:defRPr/>
              </a:pPr>
              <a:t>2023/2/11</a:t>
            </a:fld>
            <a:endParaRPr lang="zh-CN" altLang="en-US"/>
          </a:p>
        </p:txBody>
      </p:sp>
      <p:sp>
        <p:nvSpPr>
          <p:cNvPr id="4" name="页脚占位符 21"/>
          <p:cNvSpPr>
            <a:spLocks noGrp="1"/>
          </p:cNvSpPr>
          <p:nvPr>
            <p:ph type="ftr" sz="quarter" idx="11"/>
          </p:nvPr>
        </p:nvSpPr>
        <p:spPr/>
        <p:txBody>
          <a:bodyPr/>
          <a:lstStyle>
            <a:lvl1pPr>
              <a:defRPr/>
            </a:lvl1pPr>
          </a:lstStyle>
          <a:p>
            <a:pPr>
              <a:defRPr/>
            </a:pPr>
            <a:r>
              <a:rPr lang="en-US" altLang="zh-CN" dirty="0" err="1"/>
              <a:t>Linux+Shell</a:t>
            </a:r>
            <a:r>
              <a:rPr lang="zh-CN" altLang="en-US" dirty="0"/>
              <a:t>基础</a:t>
            </a:r>
          </a:p>
        </p:txBody>
      </p:sp>
      <p:sp>
        <p:nvSpPr>
          <p:cNvPr id="5" name="灯片编号占位符 17"/>
          <p:cNvSpPr>
            <a:spLocks noGrp="1"/>
          </p:cNvSpPr>
          <p:nvPr>
            <p:ph type="sldNum" sz="quarter" idx="12"/>
          </p:nvPr>
        </p:nvSpPr>
        <p:spPr/>
        <p:txBody>
          <a:bodyPr/>
          <a:lstStyle>
            <a:lvl1pPr>
              <a:defRPr/>
            </a:lvl1pPr>
          </a:lstStyle>
          <a:p>
            <a:pPr>
              <a:defRPr/>
            </a:pPr>
            <a:fld id="{2E156C29-633D-438A-8789-810AB06DB713}"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A66C0E22-398F-4CCC-A9F1-6082FF5B5B4E}" type="datetime1">
              <a:rPr lang="zh-CN" altLang="en-US"/>
              <a:pPr>
                <a:defRPr/>
              </a:pPr>
              <a:t>2023/2/11</a:t>
            </a:fld>
            <a:endParaRPr lang="zh-CN" altLang="en-US"/>
          </a:p>
        </p:txBody>
      </p:sp>
      <p:sp>
        <p:nvSpPr>
          <p:cNvPr id="4" name="灯片编号占位符 17"/>
          <p:cNvSpPr>
            <a:spLocks noGrp="1"/>
          </p:cNvSpPr>
          <p:nvPr>
            <p:ph type="sldNum" sz="quarter" idx="12"/>
          </p:nvPr>
        </p:nvSpPr>
        <p:spPr/>
        <p:txBody>
          <a:bodyPr/>
          <a:lstStyle>
            <a:lvl1pPr>
              <a:defRPr/>
            </a:lvl1pPr>
          </a:lstStyle>
          <a:p>
            <a:pPr>
              <a:defRPr/>
            </a:pPr>
            <a:fld id="{1BD91138-8369-43D9-8A35-643BE7E84AB2}"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多边形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8" name="任意多边形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1028" name="标题占位符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a:t>单击此处编辑母版标题样式</a:t>
            </a:r>
            <a:endParaRPr lang="en-US"/>
          </a:p>
        </p:txBody>
      </p:sp>
      <p:sp>
        <p:nvSpPr>
          <p:cNvPr id="1029" name="文本占位符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ea typeface="+mn-ea"/>
              </a:defRPr>
            </a:lvl1pPr>
          </a:lstStyle>
          <a:p>
            <a:pPr>
              <a:defRPr/>
            </a:pPr>
            <a:fld id="{E869E4F4-A98C-45CE-BD62-39334D906E50}" type="datetime1">
              <a:rPr lang="zh-CN" altLang="en-US"/>
              <a:pPr>
                <a:defRPr/>
              </a:pPr>
              <a:t>2023/2/11</a:t>
            </a:fld>
            <a:endParaRPr lang="zh-CN" altLang="en-US"/>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ea typeface="+mn-ea"/>
              </a:defRPr>
            </a:lvl1pPr>
          </a:lstStyle>
          <a:p>
            <a:pPr>
              <a:defRPr/>
            </a:pPr>
            <a:r>
              <a:rPr lang="en-US" altLang="zh-CN" dirty="0"/>
              <a:t>Python</a:t>
            </a:r>
            <a:r>
              <a:rPr lang="zh-CN" altLang="en-US" dirty="0"/>
              <a:t>入门到人工智能实战</a:t>
            </a:r>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ea typeface="+mn-ea"/>
              </a:defRPr>
            </a:lvl1pPr>
          </a:lstStyle>
          <a:p>
            <a:pPr>
              <a:defRPr/>
            </a:pPr>
            <a:fld id="{9A876026-86DB-4795-BA64-05AD33430367}" type="slidenum">
              <a:rPr lang="zh-CN" altLang="en-US"/>
              <a:pPr>
                <a:defRPr/>
              </a:pPr>
              <a:t>‹#›</a:t>
            </a:fld>
            <a:endParaRPr lang="zh-CN" altLang="en-US"/>
          </a:p>
        </p:txBody>
      </p:sp>
      <p:grpSp>
        <p:nvGrpSpPr>
          <p:cNvPr id="1033" name="组合 1"/>
          <p:cNvGrpSpPr>
            <a:grpSpLocks/>
          </p:cNvGrpSpPr>
          <p:nvPr/>
        </p:nvGrpSpPr>
        <p:grpSpPr bwMode="auto">
          <a:xfrm>
            <a:off x="-19050" y="203200"/>
            <a:ext cx="9180513" cy="647700"/>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grpSp>
    </p:spTree>
  </p:cSld>
  <p:clrMap bg1="lt1" tx1="dk1" bg2="lt2" tx2="dk2" accent1="accent1" accent2="accent2" accent3="accent3" accent4="accent4" accent5="accent5" accent6="accent6" hlink="hlink" folHlink="folHlink"/>
  <p:sldLayoutIdLst>
    <p:sldLayoutId id="2147483847" r:id="rId1"/>
    <p:sldLayoutId id="2147483839" r:id="rId2"/>
    <p:sldLayoutId id="2147483842" r:id="rId3"/>
    <p:sldLayoutId id="2147483843" r:id="rId4"/>
  </p:sldLayoutIdLst>
  <p:hf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Wumg3000/feiguyunai" TargetMode="External"/><Relationship Id="rId2" Type="http://schemas.openxmlformats.org/officeDocument/2006/relationships/hyperlink" Target="http://www.feiguyunai.com/"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1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7.tmp"/><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8.tmp"/></Relationships>
</file>

<file path=ppt/slides/_rels/slide1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30.emf"/></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37.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38.emf"/></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45.emf"/></Relationships>
</file>

<file path=ppt/slides/_rels/slide17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150.jpe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8.xml"/><Relationship Id="rId3" Type="http://schemas.openxmlformats.org/officeDocument/2006/relationships/image" Target="../media/image20.tmp"/><Relationship Id="rId7" Type="http://schemas.openxmlformats.org/officeDocument/2006/relationships/customXml" Target="../ink/ink2.xml"/><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notesSlide" Target="../notesSlides/notesSlide28.xml"/><Relationship Id="rId16"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customXml" Target="../ink/ink6.xml"/><Relationship Id="rId5" Type="http://schemas.openxmlformats.org/officeDocument/2006/relationships/customXml" Target="../ink/ink1.xml"/><Relationship Id="rId15" Type="http://schemas.openxmlformats.org/officeDocument/2006/relationships/customXml" Target="../ink/ink10.xml"/><Relationship Id="rId10" Type="http://schemas.openxmlformats.org/officeDocument/2006/relationships/customXml" Target="../ink/ink5.xml"/><Relationship Id="rId4" Type="http://schemas.openxmlformats.org/officeDocument/2006/relationships/image" Target="../media/image21.png"/><Relationship Id="rId9" Type="http://schemas.openxmlformats.org/officeDocument/2006/relationships/customXml" Target="../ink/ink4.xml"/><Relationship Id="rId14" Type="http://schemas.openxmlformats.org/officeDocument/2006/relationships/customXml" Target="../ink/ink9.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7.tmp"/></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1.gif"/><Relationship Id="rId5" Type="http://schemas.openxmlformats.org/officeDocument/2006/relationships/image" Target="../media/image50.gif"/><Relationship Id="rId4" Type="http://schemas.openxmlformats.org/officeDocument/2006/relationships/image" Target="../media/image49.gif"/></Relationships>
</file>

<file path=ppt/slides/_rels/slide5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8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85720" y="642918"/>
            <a:ext cx="8534752" cy="1357322"/>
          </a:xfrm>
          <a:pattFill prst="dkVert">
            <a:fgClr>
              <a:schemeClr val="accent2">
                <a:lumMod val="40000"/>
                <a:lumOff val="60000"/>
              </a:schemeClr>
            </a:fgClr>
            <a:bgClr>
              <a:srgbClr val="00B0F0"/>
            </a:bgClr>
          </a:pattFill>
        </p:spPr>
        <p:txBody>
          <a:bodyPr>
            <a:noAutofit/>
          </a:bodyPr>
          <a:lstStyle/>
          <a:p>
            <a:pPr algn="ctr" eaLnBrk="1" fontAlgn="auto" hangingPunct="1">
              <a:spcAft>
                <a:spcPts val="0"/>
              </a:spcAft>
              <a:defRPr/>
            </a:pPr>
            <a:r>
              <a:rPr lang="en-US" altLang="zh-CN" sz="3600" dirty="0">
                <a:solidFill>
                  <a:srgbClr val="002060"/>
                </a:solidFill>
              </a:rPr>
              <a:t>《Python</a:t>
            </a:r>
            <a:r>
              <a:rPr lang="zh-CN" altLang="en-US" sz="3600" dirty="0">
                <a:solidFill>
                  <a:srgbClr val="002060"/>
                </a:solidFill>
              </a:rPr>
              <a:t>深度学习基于</a:t>
            </a:r>
            <a:r>
              <a:rPr lang="en-US" altLang="zh-CN" sz="3600" dirty="0" err="1">
                <a:solidFill>
                  <a:srgbClr val="002060"/>
                </a:solidFill>
              </a:rPr>
              <a:t>PyTorch</a:t>
            </a:r>
            <a:r>
              <a:rPr lang="zh-CN" altLang="en-US" sz="3600" dirty="0">
                <a:solidFill>
                  <a:srgbClr val="002060"/>
                </a:solidFill>
              </a:rPr>
              <a:t>（第</a:t>
            </a:r>
            <a:r>
              <a:rPr lang="en-US" altLang="zh-CN" sz="3600" dirty="0">
                <a:solidFill>
                  <a:srgbClr val="002060"/>
                </a:solidFill>
              </a:rPr>
              <a:t>2</a:t>
            </a:r>
            <a:r>
              <a:rPr lang="zh-CN" altLang="en-US" sz="3600" dirty="0">
                <a:solidFill>
                  <a:srgbClr val="002060"/>
                </a:solidFill>
              </a:rPr>
              <a:t>版）</a:t>
            </a:r>
            <a:r>
              <a:rPr lang="en-US" altLang="zh-CN" sz="3600" dirty="0">
                <a:solidFill>
                  <a:srgbClr val="002060"/>
                </a:solidFill>
              </a:rPr>
              <a:t>》</a:t>
            </a:r>
            <a:br>
              <a:rPr lang="en-US" altLang="zh-CN" sz="3600" dirty="0">
                <a:solidFill>
                  <a:srgbClr val="002060"/>
                </a:solidFill>
              </a:rPr>
            </a:br>
            <a:r>
              <a:rPr lang="en-US" altLang="zh-CN" sz="3600" dirty="0">
                <a:solidFill>
                  <a:srgbClr val="002060"/>
                </a:solidFill>
              </a:rPr>
              <a:t>                                      </a:t>
            </a:r>
            <a:endParaRPr lang="zh-CN" altLang="en-US" sz="2800" dirty="0">
              <a:solidFill>
                <a:srgbClr val="002060"/>
              </a:solidFill>
            </a:endParaRPr>
          </a:p>
        </p:txBody>
      </p:sp>
      <p:sp>
        <p:nvSpPr>
          <p:cNvPr id="5123" name="副标题 2"/>
          <p:cNvSpPr>
            <a:spLocks noGrp="1"/>
          </p:cNvSpPr>
          <p:nvPr>
            <p:ph type="subTitle" idx="1"/>
          </p:nvPr>
        </p:nvSpPr>
        <p:spPr>
          <a:xfrm>
            <a:off x="107504" y="6215082"/>
            <a:ext cx="4392488" cy="443972"/>
          </a:xfrm>
        </p:spPr>
        <p:txBody>
          <a:bodyPr/>
          <a:lstStyle/>
          <a:p>
            <a:pPr marR="0" algn="ctr" eaLnBrk="1" hangingPunct="1"/>
            <a:r>
              <a:rPr lang="zh-CN" altLang="en-US" sz="1600" dirty="0">
                <a:solidFill>
                  <a:schemeClr val="bg1"/>
                </a:solidFill>
              </a:rPr>
              <a:t>作者</a:t>
            </a:r>
            <a:r>
              <a:rPr lang="en-US" altLang="zh-CN" sz="1600" dirty="0">
                <a:solidFill>
                  <a:schemeClr val="bg1"/>
                </a:solidFill>
              </a:rPr>
              <a:t>:</a:t>
            </a:r>
            <a:r>
              <a:rPr lang="zh-CN" altLang="en-US" sz="1600" dirty="0">
                <a:solidFill>
                  <a:schemeClr val="bg1"/>
                </a:solidFill>
              </a:rPr>
              <a:t>吴茂贵 郁明敏 杨本发 李涛 张粤磊等</a:t>
            </a:r>
          </a:p>
        </p:txBody>
      </p:sp>
      <p:sp>
        <p:nvSpPr>
          <p:cNvPr id="6" name="副标题 2"/>
          <p:cNvSpPr txBox="1">
            <a:spLocks/>
          </p:cNvSpPr>
          <p:nvPr/>
        </p:nvSpPr>
        <p:spPr bwMode="auto">
          <a:xfrm>
            <a:off x="4761974" y="2276872"/>
            <a:ext cx="4171951" cy="4002077"/>
          </a:xfrm>
          <a:prstGeom prst="rect">
            <a:avLst/>
          </a:prstGeom>
          <a:noFill/>
          <a:ln w="9525">
            <a:noFill/>
            <a:miter lim="800000"/>
            <a:headEnd/>
            <a:tailEnd/>
          </a:ln>
        </p:spPr>
        <p:txBody>
          <a:bodyPr vert="horz" wrap="square" lIns="0" tIns="45720" rIns="18288" bIns="45720" numCol="1" anchor="t" anchorCtr="0" compatLnSpc="1">
            <a:prstTxWarp prst="textNoShape">
              <a:avLst/>
            </a:prstTxWarp>
          </a:bodyPr>
          <a:lstStyle/>
          <a:p>
            <a:pPr lvl="0">
              <a:spcBef>
                <a:spcPct val="20000"/>
              </a:spcBef>
              <a:buClr>
                <a:srgbClr val="0BD0D9"/>
              </a:buClr>
              <a:buSzPct val="95000"/>
              <a:defRPr/>
            </a:pPr>
            <a:r>
              <a:rPr kumimoji="0" lang="zh-CN" altLang="en-US" i="0" u="none" strike="noStrike" kern="1200" cap="none" spc="0" normalizeH="0" baseline="0" noProof="0" dirty="0">
                <a:ln>
                  <a:noFill/>
                </a:ln>
                <a:solidFill>
                  <a:schemeClr val="bg1"/>
                </a:solidFill>
                <a:effectLst/>
                <a:uLnTx/>
                <a:uFillTx/>
                <a:latin typeface="+mn-ea"/>
                <a:ea typeface="+mn-ea"/>
                <a:cs typeface="+mn-cs"/>
              </a:rPr>
              <a:t>本书</a:t>
            </a:r>
            <a:r>
              <a:rPr kumimoji="0" lang="en-US" altLang="zh-CN" i="0" u="none" strike="noStrike" kern="1200" cap="none" spc="0" normalizeH="0" baseline="0" noProof="0" dirty="0">
                <a:ln>
                  <a:noFill/>
                </a:ln>
                <a:solidFill>
                  <a:schemeClr val="bg1"/>
                </a:solidFill>
                <a:effectLst/>
                <a:uLnTx/>
                <a:uFillTx/>
                <a:latin typeface="+mn-ea"/>
                <a:ea typeface="+mn-ea"/>
                <a:cs typeface="+mn-cs"/>
              </a:rPr>
              <a:t>QQ</a:t>
            </a:r>
            <a:r>
              <a:rPr kumimoji="0" lang="zh-CN" altLang="en-US" i="0" u="none" strike="noStrike" kern="1200" cap="none" spc="0" normalizeH="0" baseline="0" noProof="0" dirty="0">
                <a:ln>
                  <a:noFill/>
                </a:ln>
                <a:solidFill>
                  <a:schemeClr val="bg1"/>
                </a:solidFill>
                <a:effectLst/>
                <a:uLnTx/>
                <a:uFillTx/>
                <a:latin typeface="+mn-ea"/>
                <a:ea typeface="+mn-ea"/>
                <a:cs typeface="+mn-cs"/>
              </a:rPr>
              <a:t>交流群</a:t>
            </a:r>
            <a:r>
              <a:rPr kumimoji="0" lang="en-US" altLang="zh-CN" i="0" u="none" strike="noStrike" kern="1200" cap="none" spc="0" normalizeH="0" baseline="0" noProof="0" dirty="0">
                <a:ln>
                  <a:noFill/>
                </a:ln>
                <a:solidFill>
                  <a:schemeClr val="bg1"/>
                </a:solidFill>
                <a:effectLst/>
                <a:uLnTx/>
                <a:uFillTx/>
                <a:latin typeface="+mn-ea"/>
                <a:ea typeface="+mn-ea"/>
                <a:cs typeface="+mn-cs"/>
              </a:rPr>
              <a:t>: </a:t>
            </a:r>
            <a:r>
              <a:rPr lang="en-US" altLang="zh-CN" sz="1800" b="1" kern="100" dirty="0">
                <a:solidFill>
                  <a:schemeClr val="bg1"/>
                </a:solidFill>
                <a:effectLst/>
                <a:latin typeface="Times New Roman" panose="02020603050405020304" pitchFamily="18" charset="0"/>
                <a:ea typeface="宋体" panose="02010600030101010101" pitchFamily="2" charset="-122"/>
              </a:rPr>
              <a:t>493272175</a:t>
            </a:r>
          </a:p>
          <a:p>
            <a:pPr lvl="0">
              <a:spcBef>
                <a:spcPct val="20000"/>
              </a:spcBef>
              <a:buClr>
                <a:srgbClr val="0BD0D9"/>
              </a:buClr>
              <a:buSzPct val="95000"/>
              <a:defRPr/>
            </a:pPr>
            <a:endParaRPr kumimoji="0" lang="en-US" altLang="zh-CN" b="1" i="0" u="none" strike="noStrike" kern="1200" cap="none" spc="0" normalizeH="0" baseline="0" noProof="0" dirty="0">
              <a:ln>
                <a:noFill/>
              </a:ln>
              <a:solidFill>
                <a:schemeClr val="bg1"/>
              </a:solidFill>
              <a:effectLst/>
              <a:uLnTx/>
              <a:uFillTx/>
              <a:latin typeface="+mn-ea"/>
              <a:ea typeface="+mn-ea"/>
              <a:cs typeface="+mn-cs"/>
            </a:endParaRPr>
          </a:p>
          <a:p>
            <a:pPr lvl="0">
              <a:spcBef>
                <a:spcPct val="20000"/>
              </a:spcBef>
              <a:buClr>
                <a:srgbClr val="0BD0D9"/>
              </a:buClr>
              <a:buSzPct val="95000"/>
              <a:defRPr/>
            </a:pPr>
            <a:r>
              <a:rPr lang="zh-CN" altLang="en-US" dirty="0">
                <a:solidFill>
                  <a:schemeClr val="bg1"/>
                </a:solidFill>
                <a:latin typeface="+mn-ea"/>
                <a:ea typeface="+mn-ea"/>
              </a:rPr>
              <a:t>（</a:t>
            </a:r>
            <a:r>
              <a:rPr lang="en-US" altLang="zh-CN" dirty="0">
                <a:solidFill>
                  <a:schemeClr val="bg1"/>
                </a:solidFill>
                <a:latin typeface="+mn-ea"/>
                <a:ea typeface="+mn-ea"/>
              </a:rPr>
              <a:t>1</a:t>
            </a:r>
            <a:r>
              <a:rPr lang="zh-CN" altLang="en-US" dirty="0">
                <a:solidFill>
                  <a:schemeClr val="bg1"/>
                </a:solidFill>
                <a:latin typeface="+mn-ea"/>
                <a:ea typeface="+mn-ea"/>
              </a:rPr>
              <a:t>）下载本书代码及数据，</a:t>
            </a:r>
            <a:endParaRPr lang="en-US" altLang="zh-CN" dirty="0">
              <a:solidFill>
                <a:schemeClr val="bg1"/>
              </a:solidFill>
              <a:latin typeface="+mn-ea"/>
              <a:ea typeface="+mn-ea"/>
            </a:endParaRPr>
          </a:p>
          <a:p>
            <a:pPr lvl="0">
              <a:spcBef>
                <a:spcPct val="20000"/>
              </a:spcBef>
              <a:buClr>
                <a:srgbClr val="0BD0D9"/>
              </a:buClr>
              <a:buSzPct val="95000"/>
              <a:defRPr/>
            </a:pPr>
            <a:r>
              <a:rPr lang="zh-CN" altLang="en-US" dirty="0">
                <a:solidFill>
                  <a:schemeClr val="bg1"/>
                </a:solidFill>
                <a:latin typeface="+mn-ea"/>
                <a:ea typeface="+mn-ea"/>
              </a:rPr>
              <a:t>（</a:t>
            </a:r>
            <a:r>
              <a:rPr lang="en-US" altLang="zh-CN" dirty="0">
                <a:solidFill>
                  <a:schemeClr val="bg1"/>
                </a:solidFill>
                <a:latin typeface="+mn-ea"/>
                <a:ea typeface="+mn-ea"/>
              </a:rPr>
              <a:t>2</a:t>
            </a:r>
            <a:r>
              <a:rPr lang="zh-CN" altLang="en-US" dirty="0">
                <a:solidFill>
                  <a:schemeClr val="bg1"/>
                </a:solidFill>
                <a:latin typeface="+mn-ea"/>
                <a:ea typeface="+mn-ea"/>
              </a:rPr>
              <a:t>）查看本书</a:t>
            </a:r>
            <a:r>
              <a:rPr lang="zh-CN" altLang="en-US" kern="100" dirty="0">
                <a:solidFill>
                  <a:schemeClr val="bg1"/>
                </a:solidFill>
                <a:latin typeface="Times New Roman" panose="02020603050405020304" pitchFamily="18" charset="0"/>
                <a:ea typeface="宋体" panose="02010600030101010101" pitchFamily="2" charset="-122"/>
              </a:rPr>
              <a:t>电子文档</a:t>
            </a:r>
            <a:endParaRPr lang="en-US" altLang="zh-CN" kern="100" dirty="0">
              <a:solidFill>
                <a:schemeClr val="bg1"/>
              </a:solidFill>
              <a:latin typeface="Times New Roman" panose="02020603050405020304" pitchFamily="18" charset="0"/>
              <a:ea typeface="宋体" panose="02010600030101010101" pitchFamily="2" charset="-122"/>
            </a:endParaRPr>
          </a:p>
          <a:p>
            <a:pPr lvl="0">
              <a:spcBef>
                <a:spcPct val="20000"/>
              </a:spcBef>
              <a:buClr>
                <a:srgbClr val="0BD0D9"/>
              </a:buClr>
              <a:buSzPct val="95000"/>
              <a:defRPr/>
            </a:pPr>
            <a:r>
              <a:rPr lang="zh-CN" altLang="en-US" kern="100" dirty="0">
                <a:solidFill>
                  <a:schemeClr val="bg1"/>
                </a:solidFill>
                <a:latin typeface="Times New Roman" panose="02020603050405020304" pitchFamily="18" charset="0"/>
                <a:ea typeface="宋体" panose="02010600030101010101" pitchFamily="2" charset="-122"/>
              </a:rPr>
              <a:t>（</a:t>
            </a:r>
            <a:r>
              <a:rPr lang="en-US" altLang="zh-CN" kern="100" dirty="0">
                <a:solidFill>
                  <a:schemeClr val="bg1"/>
                </a:solidFill>
                <a:latin typeface="Times New Roman" panose="02020603050405020304" pitchFamily="18" charset="0"/>
                <a:ea typeface="宋体" panose="02010600030101010101" pitchFamily="2" charset="-122"/>
              </a:rPr>
              <a:t>3</a:t>
            </a:r>
            <a:r>
              <a:rPr lang="zh-CN" altLang="en-US" kern="100" dirty="0">
                <a:solidFill>
                  <a:schemeClr val="bg1"/>
                </a:solidFill>
                <a:latin typeface="Times New Roman" panose="02020603050405020304" pitchFamily="18" charset="0"/>
                <a:ea typeface="宋体" panose="02010600030101010101" pitchFamily="2" charset="-122"/>
              </a:rPr>
              <a:t>）</a:t>
            </a:r>
            <a:r>
              <a:rPr lang="en-US" altLang="zh-CN" kern="100" dirty="0">
                <a:solidFill>
                  <a:schemeClr val="bg1"/>
                </a:solidFill>
                <a:latin typeface="Times New Roman" panose="02020603050405020304" pitchFamily="18" charset="0"/>
                <a:ea typeface="宋体" panose="02010600030101010101" pitchFamily="2" charset="-122"/>
              </a:rPr>
              <a:t>Python</a:t>
            </a:r>
            <a:r>
              <a:rPr lang="zh-CN" altLang="en-US" kern="100" dirty="0">
                <a:solidFill>
                  <a:schemeClr val="bg1"/>
                </a:solidFill>
                <a:latin typeface="Times New Roman" panose="02020603050405020304" pitchFamily="18" charset="0"/>
                <a:ea typeface="宋体" panose="02010600030101010101" pitchFamily="2" charset="-122"/>
              </a:rPr>
              <a:t>基础</a:t>
            </a:r>
            <a:endParaRPr lang="en-US" altLang="zh-CN" kern="100" dirty="0">
              <a:solidFill>
                <a:schemeClr val="bg1"/>
              </a:solidFill>
              <a:latin typeface="Times New Roman" panose="02020603050405020304" pitchFamily="18" charset="0"/>
              <a:ea typeface="宋体" panose="02010600030101010101" pitchFamily="2" charset="-122"/>
            </a:endParaRPr>
          </a:p>
          <a:p>
            <a:pPr lvl="0">
              <a:spcBef>
                <a:spcPct val="20000"/>
              </a:spcBef>
              <a:buClr>
                <a:srgbClr val="0BD0D9"/>
              </a:buClr>
              <a:buSzPct val="95000"/>
              <a:defRPr/>
            </a:pPr>
            <a:r>
              <a:rPr lang="zh-CN" altLang="en-US" kern="100" dirty="0">
                <a:solidFill>
                  <a:schemeClr val="bg1"/>
                </a:solidFill>
                <a:latin typeface="Times New Roman" panose="02020603050405020304" pitchFamily="18" charset="0"/>
                <a:ea typeface="宋体" panose="02010600030101010101" pitchFamily="2" charset="-122"/>
              </a:rPr>
              <a:t>（</a:t>
            </a:r>
            <a:r>
              <a:rPr lang="en-US" altLang="zh-CN" kern="100" dirty="0">
                <a:solidFill>
                  <a:schemeClr val="bg1"/>
                </a:solidFill>
                <a:latin typeface="Times New Roman" panose="02020603050405020304" pitchFamily="18" charset="0"/>
                <a:ea typeface="宋体" panose="02010600030101010101" pitchFamily="2" charset="-122"/>
              </a:rPr>
              <a:t>4</a:t>
            </a:r>
            <a:r>
              <a:rPr lang="zh-CN" altLang="en-US" kern="100" dirty="0">
                <a:solidFill>
                  <a:schemeClr val="bg1"/>
                </a:solidFill>
                <a:latin typeface="Times New Roman" panose="02020603050405020304" pitchFamily="18" charset="0"/>
                <a:ea typeface="宋体" panose="02010600030101010101" pitchFamily="2" charset="-122"/>
              </a:rPr>
              <a:t>）大数据技术（</a:t>
            </a:r>
            <a:r>
              <a:rPr lang="en-US" altLang="zh-CN" kern="100" dirty="0">
                <a:solidFill>
                  <a:schemeClr val="bg1"/>
                </a:solidFill>
                <a:latin typeface="Times New Roman" panose="02020603050405020304" pitchFamily="18" charset="0"/>
                <a:ea typeface="宋体" panose="02010600030101010101" pitchFamily="2" charset="-122"/>
              </a:rPr>
              <a:t>Hadoop</a:t>
            </a:r>
            <a:r>
              <a:rPr lang="zh-CN" altLang="en-US" kern="100" dirty="0">
                <a:solidFill>
                  <a:schemeClr val="bg1"/>
                </a:solidFill>
                <a:latin typeface="Times New Roman" panose="02020603050405020304" pitchFamily="18" charset="0"/>
                <a:ea typeface="宋体" panose="02010600030101010101" pitchFamily="2" charset="-122"/>
              </a:rPr>
              <a:t>、</a:t>
            </a:r>
            <a:r>
              <a:rPr lang="en-US" altLang="zh-CN" kern="100" dirty="0">
                <a:solidFill>
                  <a:schemeClr val="bg1"/>
                </a:solidFill>
                <a:latin typeface="Times New Roman" panose="02020603050405020304" pitchFamily="18" charset="0"/>
                <a:ea typeface="宋体" panose="02010600030101010101" pitchFamily="2" charset="-122"/>
              </a:rPr>
              <a:t>Spark</a:t>
            </a:r>
            <a:r>
              <a:rPr lang="zh-CN" altLang="en-US" kern="100" dirty="0">
                <a:solidFill>
                  <a:schemeClr val="bg1"/>
                </a:solidFill>
                <a:latin typeface="Times New Roman" panose="02020603050405020304" pitchFamily="18" charset="0"/>
                <a:ea typeface="宋体" panose="02010600030101010101" pitchFamily="2" charset="-122"/>
              </a:rPr>
              <a:t>等）</a:t>
            </a:r>
            <a:endParaRPr lang="en-US" altLang="zh-CN" kern="100" dirty="0">
              <a:solidFill>
                <a:schemeClr val="bg1"/>
              </a:solidFill>
              <a:latin typeface="Times New Roman" panose="02020603050405020304" pitchFamily="18" charset="0"/>
              <a:ea typeface="宋体" panose="02010600030101010101" pitchFamily="2" charset="-122"/>
            </a:endParaRPr>
          </a:p>
          <a:p>
            <a:pPr lvl="0">
              <a:spcBef>
                <a:spcPct val="20000"/>
              </a:spcBef>
              <a:buClr>
                <a:srgbClr val="0BD0D9"/>
              </a:buClr>
              <a:buSzPct val="95000"/>
              <a:defRPr/>
            </a:pPr>
            <a:r>
              <a:rPr lang="zh-CN" altLang="en-US" kern="100" dirty="0">
                <a:solidFill>
                  <a:schemeClr val="bg1"/>
                </a:solidFill>
                <a:latin typeface="Times New Roman" panose="02020603050405020304" pitchFamily="18" charset="0"/>
                <a:ea typeface="宋体" panose="02010600030101010101" pitchFamily="2" charset="-122"/>
              </a:rPr>
              <a:t>（</a:t>
            </a:r>
            <a:r>
              <a:rPr lang="en-US" altLang="zh-CN" kern="100" dirty="0">
                <a:solidFill>
                  <a:schemeClr val="bg1"/>
                </a:solidFill>
                <a:latin typeface="Times New Roman" panose="02020603050405020304" pitchFamily="18" charset="0"/>
                <a:ea typeface="宋体" panose="02010600030101010101" pitchFamily="2" charset="-122"/>
              </a:rPr>
              <a:t>5</a:t>
            </a:r>
            <a:r>
              <a:rPr lang="zh-CN" altLang="en-US" kern="100" dirty="0">
                <a:solidFill>
                  <a:schemeClr val="bg1"/>
                </a:solidFill>
                <a:latin typeface="Times New Roman" panose="02020603050405020304" pitchFamily="18" charset="0"/>
                <a:ea typeface="宋体" panose="02010600030101010101" pitchFamily="2" charset="-122"/>
              </a:rPr>
              <a:t>）机器学习的数学基础</a:t>
            </a:r>
            <a:endParaRPr lang="en-US" altLang="zh-CN" kern="100" dirty="0">
              <a:solidFill>
                <a:schemeClr val="bg1"/>
              </a:solidFill>
              <a:latin typeface="Times New Roman" panose="02020603050405020304" pitchFamily="18" charset="0"/>
              <a:ea typeface="宋体" panose="02010600030101010101" pitchFamily="2" charset="-122"/>
            </a:endParaRPr>
          </a:p>
          <a:p>
            <a:pPr lvl="0">
              <a:spcBef>
                <a:spcPct val="20000"/>
              </a:spcBef>
              <a:buClr>
                <a:srgbClr val="0BD0D9"/>
              </a:buClr>
              <a:buSzPct val="95000"/>
              <a:defRPr/>
            </a:pPr>
            <a:r>
              <a:rPr lang="zh-CN" altLang="en-US" dirty="0">
                <a:solidFill>
                  <a:schemeClr val="bg1"/>
                </a:solidFill>
                <a:latin typeface="+mn-ea"/>
                <a:ea typeface="+mn-ea"/>
              </a:rPr>
              <a:t>（</a:t>
            </a:r>
            <a:r>
              <a:rPr lang="en-US" altLang="zh-CN" dirty="0">
                <a:solidFill>
                  <a:schemeClr val="bg1"/>
                </a:solidFill>
                <a:latin typeface="+mn-ea"/>
                <a:ea typeface="+mn-ea"/>
              </a:rPr>
              <a:t>6</a:t>
            </a:r>
            <a:r>
              <a:rPr lang="zh-CN" altLang="en-US" dirty="0">
                <a:solidFill>
                  <a:schemeClr val="bg1"/>
                </a:solidFill>
                <a:latin typeface="+mn-ea"/>
                <a:ea typeface="+mn-ea"/>
              </a:rPr>
              <a:t>）动手学习机器学习</a:t>
            </a:r>
            <a:endParaRPr lang="en-US" altLang="zh-CN" dirty="0">
              <a:solidFill>
                <a:schemeClr val="bg1"/>
              </a:solidFill>
              <a:latin typeface="+mn-ea"/>
              <a:ea typeface="+mn-ea"/>
            </a:endParaRPr>
          </a:p>
          <a:p>
            <a:pPr lvl="0">
              <a:spcBef>
                <a:spcPct val="20000"/>
              </a:spcBef>
              <a:buClr>
                <a:srgbClr val="0BD0D9"/>
              </a:buClr>
              <a:buSzPct val="95000"/>
              <a:defRPr/>
            </a:pPr>
            <a:r>
              <a:rPr lang="zh-CN" altLang="en-US" dirty="0">
                <a:solidFill>
                  <a:schemeClr val="bg1"/>
                </a:solidFill>
                <a:latin typeface="+mn-ea"/>
                <a:ea typeface="+mn-ea"/>
              </a:rPr>
              <a:t>（</a:t>
            </a:r>
            <a:r>
              <a:rPr lang="en-US" altLang="zh-CN" dirty="0">
                <a:solidFill>
                  <a:schemeClr val="bg1"/>
                </a:solidFill>
                <a:latin typeface="+mn-ea"/>
                <a:ea typeface="+mn-ea"/>
              </a:rPr>
              <a:t>7</a:t>
            </a:r>
            <a:r>
              <a:rPr lang="zh-CN" altLang="en-US" dirty="0">
                <a:solidFill>
                  <a:schemeClr val="bg1"/>
                </a:solidFill>
                <a:latin typeface="+mn-ea"/>
                <a:ea typeface="+mn-ea"/>
              </a:rPr>
              <a:t>）下载其它出版书的代码</a:t>
            </a:r>
            <a:endParaRPr lang="en-US" altLang="zh-CN" dirty="0">
              <a:solidFill>
                <a:schemeClr val="bg1"/>
              </a:solidFill>
              <a:latin typeface="+mn-ea"/>
              <a:ea typeface="+mn-ea"/>
            </a:endParaRPr>
          </a:p>
          <a:p>
            <a:pPr lvl="0">
              <a:spcBef>
                <a:spcPct val="20000"/>
              </a:spcBef>
              <a:buClr>
                <a:srgbClr val="0BD0D9"/>
              </a:buClr>
              <a:buSzPct val="95000"/>
              <a:defRPr/>
            </a:pPr>
            <a:r>
              <a:rPr lang="zh-CN" altLang="en-US" dirty="0">
                <a:solidFill>
                  <a:schemeClr val="bg1"/>
                </a:solidFill>
                <a:latin typeface="+mn-ea"/>
                <a:ea typeface="+mn-ea"/>
              </a:rPr>
              <a:t>请登录下载本书代码及数据：</a:t>
            </a:r>
            <a:endParaRPr lang="en-US" altLang="zh-CN" dirty="0">
              <a:solidFill>
                <a:schemeClr val="bg1"/>
              </a:solidFill>
              <a:latin typeface="+mn-ea"/>
              <a:ea typeface="+mn-ea"/>
            </a:endParaRPr>
          </a:p>
          <a:p>
            <a:pPr lvl="0">
              <a:spcBef>
                <a:spcPct val="20000"/>
              </a:spcBef>
              <a:buClr>
                <a:srgbClr val="0BD0D9"/>
              </a:buClr>
              <a:buSzPct val="95000"/>
              <a:defRPr/>
            </a:pPr>
            <a:r>
              <a:rPr lang="en-US" altLang="zh-CN" dirty="0">
                <a:solidFill>
                  <a:schemeClr val="bg1"/>
                </a:solidFill>
                <a:latin typeface="+mn-ea"/>
                <a:ea typeface="+mn-ea"/>
                <a:hlinkClick r:id="rId2">
                  <a:extLst>
                    <a:ext uri="{A12FA001-AC4F-418D-AE19-62706E023703}">
                      <ahyp:hlinkClr xmlns:ahyp="http://schemas.microsoft.com/office/drawing/2018/hyperlinkcolor" val="tx"/>
                    </a:ext>
                  </a:extLst>
                </a:hlinkClick>
              </a:rPr>
              <a:t>www.feiguyunai.com</a:t>
            </a:r>
            <a:endParaRPr lang="en-US" altLang="zh-CN" dirty="0">
              <a:solidFill>
                <a:schemeClr val="bg1"/>
              </a:solidFill>
              <a:latin typeface="+mn-ea"/>
              <a:ea typeface="+mn-ea"/>
            </a:endParaRPr>
          </a:p>
          <a:p>
            <a:pPr lvl="0">
              <a:spcBef>
                <a:spcPct val="20000"/>
              </a:spcBef>
              <a:buClr>
                <a:srgbClr val="0BD0D9"/>
              </a:buClr>
              <a:buSzPct val="95000"/>
              <a:defRPr/>
            </a:pP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https://github.com/Wumg3000/feiguyunai</a:t>
            </a:r>
            <a:endPar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lvl="0">
              <a:spcBef>
                <a:spcPct val="20000"/>
              </a:spcBef>
              <a:buClr>
                <a:srgbClr val="0BD0D9"/>
              </a:buClr>
              <a:buSzPct val="95000"/>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/feiguyunai</a:t>
            </a:r>
            <a:endParaRPr lang="en-US" altLang="zh-CN" dirty="0">
              <a:solidFill>
                <a:schemeClr val="bg1"/>
              </a:solidFill>
              <a:latin typeface="+mn-ea"/>
              <a:ea typeface="+mn-ea"/>
            </a:endParaRPr>
          </a:p>
          <a:p>
            <a:pPr lvl="0">
              <a:spcBef>
                <a:spcPct val="20000"/>
              </a:spcBef>
              <a:buClr>
                <a:srgbClr val="0BD0D9"/>
              </a:buClr>
              <a:buSzPct val="95000"/>
              <a:defRPr/>
            </a:pPr>
            <a:endParaRPr lang="en-US" altLang="zh-CN" dirty="0">
              <a:solidFill>
                <a:schemeClr val="bg1"/>
              </a:solidFill>
              <a:latin typeface="+mn-ea"/>
              <a:ea typeface="+mn-ea"/>
            </a:endParaRPr>
          </a:p>
          <a:p>
            <a:pPr lvl="0">
              <a:spcBef>
                <a:spcPct val="20000"/>
              </a:spcBef>
              <a:buClr>
                <a:srgbClr val="0BD0D9"/>
              </a:buClr>
              <a:buSzPct val="95000"/>
              <a:defRPr/>
            </a:pPr>
            <a:endParaRPr lang="zh-CN" altLang="en-US" dirty="0">
              <a:solidFill>
                <a:schemeClr val="bg1"/>
              </a:solidFill>
              <a:latin typeface="+mn-ea"/>
              <a:ea typeface="+mn-ea"/>
            </a:endParaRPr>
          </a:p>
        </p:txBody>
      </p:sp>
      <p:pic>
        <p:nvPicPr>
          <p:cNvPr id="7" name="图片 6">
            <a:extLst>
              <a:ext uri="{FF2B5EF4-FFF2-40B4-BE49-F238E27FC236}">
                <a16:creationId xmlns:a16="http://schemas.microsoft.com/office/drawing/2014/main" id="{89B18ACB-0905-764C-81EB-9B086F2C2B42}"/>
              </a:ext>
            </a:extLst>
          </p:cNvPr>
          <p:cNvPicPr>
            <a:picLocks noChangeAspect="1"/>
          </p:cNvPicPr>
          <p:nvPr/>
        </p:nvPicPr>
        <p:blipFill>
          <a:blip r:embed="rId4"/>
          <a:stretch>
            <a:fillRect/>
          </a:stretch>
        </p:blipFill>
        <p:spPr>
          <a:xfrm>
            <a:off x="328041" y="2046980"/>
            <a:ext cx="4171951" cy="41213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1</a:t>
            </a:r>
            <a:r>
              <a:rPr lang="zh-CN" altLang="en-US" sz="5400" dirty="0"/>
              <a:t>章 </a:t>
            </a:r>
            <a:r>
              <a:rPr lang="en-US" altLang="zh-CN" sz="5400" dirty="0"/>
              <a:t>NumPy</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10</a:t>
            </a:fld>
            <a:endParaRPr lang="zh-CN" altLang="en-US" sz="2400" dirty="0"/>
          </a:p>
        </p:txBody>
      </p:sp>
      <p:sp>
        <p:nvSpPr>
          <p:cNvPr id="829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5"/>
          <p:cNvSpPr txBox="1">
            <a:spLocks/>
          </p:cNvSpPr>
          <p:nvPr/>
        </p:nvSpPr>
        <p:spPr bwMode="auto">
          <a:xfrm>
            <a:off x="457200" y="1500175"/>
            <a:ext cx="8229600" cy="4856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lang="zh-CN" altLang="en-US" sz="2600" dirty="0">
                <a:latin typeface="+mn-lt"/>
                <a:ea typeface="+mn-ea"/>
              </a:rPr>
              <a:t>基本操作</a:t>
            </a: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r>
              <a:rPr lang="zh-CN" altLang="en-US" sz="2100" dirty="0">
                <a:latin typeface="+mn-lt"/>
                <a:ea typeface="+mn-ea"/>
              </a:rPr>
              <a:t>逐元操作</a:t>
            </a:r>
            <a:r>
              <a:rPr lang="en-US" altLang="zh-CN" sz="2100" dirty="0">
                <a:latin typeface="+mn-lt"/>
                <a:ea typeface="+mn-ea"/>
              </a:rPr>
              <a:t>(</a:t>
            </a:r>
            <a:r>
              <a:rPr lang="zh-CN" altLang="en-US" sz="2100" dirty="0">
                <a:latin typeface="+mn-lt"/>
                <a:ea typeface="+mn-ea"/>
              </a:rPr>
              <a:t>元素级运算</a:t>
            </a:r>
            <a:r>
              <a:rPr lang="en-US" altLang="zh-CN" sz="2100" dirty="0">
                <a:latin typeface="+mn-lt"/>
                <a:ea typeface="+mn-ea"/>
              </a:rPr>
              <a:t>)</a:t>
            </a:r>
            <a:r>
              <a:rPr lang="zh-CN" altLang="en-US" sz="2100" dirty="0">
                <a:latin typeface="+mn-lt"/>
                <a:ea typeface="+mn-ea"/>
              </a:rPr>
              <a:t>，常见算法有：</a:t>
            </a:r>
            <a:endParaRPr lang="en-US" altLang="zh-CN" sz="21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en-US" altLang="zh-CN" sz="2100" dirty="0">
                <a:latin typeface="+mn-lt"/>
                <a:ea typeface="+mn-ea"/>
              </a:rPr>
              <a:t>+ ,-,*,/,**</a:t>
            </a:r>
          </a:p>
          <a:p>
            <a:pPr marL="1187450" lvl="2" indent="-273050" eaLnBrk="0" hangingPunct="0">
              <a:spcBef>
                <a:spcPct val="20000"/>
              </a:spcBef>
              <a:buClr>
                <a:srgbClr val="0BD0D9"/>
              </a:buClr>
              <a:buSzPct val="95000"/>
              <a:buFont typeface="Wingdings 2" pitchFamily="18" charset="2"/>
              <a:buChar char=""/>
              <a:defRPr/>
            </a:pPr>
            <a:r>
              <a:rPr lang="en-US" altLang="zh-CN" sz="2100" dirty="0" err="1">
                <a:latin typeface="+mn-lt"/>
                <a:ea typeface="+mn-ea"/>
              </a:rPr>
              <a:t>np.exp,np.sin</a:t>
            </a:r>
            <a:r>
              <a:rPr lang="zh-CN" altLang="en-US" sz="2100" dirty="0">
                <a:latin typeface="+mn-lt"/>
                <a:ea typeface="+mn-ea"/>
              </a:rPr>
              <a:t>等</a:t>
            </a:r>
            <a:endParaRPr lang="en-US" altLang="zh-CN" sz="21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r>
              <a:rPr lang="zh-CN" altLang="en-US" sz="2100" dirty="0">
                <a:latin typeface="+mn-lt"/>
                <a:ea typeface="+mn-ea"/>
              </a:rPr>
              <a:t>点积运算</a:t>
            </a:r>
            <a:endParaRPr lang="en-US" altLang="zh-CN" sz="21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en-US" altLang="zh-CN" sz="2100" dirty="0">
                <a:latin typeface="+mn-lt"/>
                <a:ea typeface="+mn-ea"/>
              </a:rPr>
              <a:t>np.dot</a:t>
            </a:r>
            <a:endParaRPr lang="en-US" sz="2400" dirty="0"/>
          </a:p>
        </p:txBody>
      </p:sp>
      <p:pic>
        <p:nvPicPr>
          <p:cNvPr id="3" name="图片 2">
            <a:extLst>
              <a:ext uri="{FF2B5EF4-FFF2-40B4-BE49-F238E27FC236}">
                <a16:creationId xmlns:a16="http://schemas.microsoft.com/office/drawing/2014/main" id="{0D55CAC7-6A22-2617-D072-D5D17321BEF7}"/>
              </a:ext>
            </a:extLst>
          </p:cNvPr>
          <p:cNvPicPr>
            <a:picLocks noChangeAspect="1"/>
          </p:cNvPicPr>
          <p:nvPr/>
        </p:nvPicPr>
        <p:blipFill>
          <a:blip r:embed="rId3"/>
          <a:stretch>
            <a:fillRect/>
          </a:stretch>
        </p:blipFill>
        <p:spPr>
          <a:xfrm>
            <a:off x="1115616" y="4149080"/>
            <a:ext cx="7272808" cy="220727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100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611560" y="1484784"/>
            <a:ext cx="7920880" cy="3570960"/>
          </a:xfrm>
          <a:ln>
            <a:solidFill>
              <a:srgbClr val="0070C0"/>
            </a:solidFill>
          </a:ln>
        </p:spPr>
        <p:txBody>
          <a:bodyPr/>
          <a:lstStyle/>
          <a:p>
            <a:r>
              <a:rPr lang="en-US" altLang="zh-CN" b="1" dirty="0"/>
              <a:t>Transformer</a:t>
            </a:r>
            <a:r>
              <a:rPr lang="zh-CN" altLang="en-US" b="1" dirty="0"/>
              <a:t>模型</a:t>
            </a:r>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pic>
        <p:nvPicPr>
          <p:cNvPr id="1026" name="Picture 2">
            <a:extLst>
              <a:ext uri="{FF2B5EF4-FFF2-40B4-BE49-F238E27FC236}">
                <a16:creationId xmlns:a16="http://schemas.microsoft.com/office/drawing/2014/main" id="{8E91CB57-33E4-9E1B-A38A-4D8555ED5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48" y="2060848"/>
            <a:ext cx="7596336" cy="405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4866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101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572032"/>
          </a:xfrm>
          <a:ln>
            <a:solidFill>
              <a:srgbClr val="0070C0"/>
            </a:solidFill>
          </a:ln>
        </p:spPr>
        <p:txBody>
          <a:bodyPr/>
          <a:lstStyle/>
          <a:p>
            <a:r>
              <a:rPr lang="zh-CN" altLang="pt-BR" b="1" dirty="0"/>
              <a:t>基于</a:t>
            </a:r>
            <a:r>
              <a:rPr lang="pt-BR" altLang="zh-CN" b="1" dirty="0"/>
              <a:t>transfomer</a:t>
            </a:r>
            <a:r>
              <a:rPr lang="zh-CN" altLang="pt-BR" b="1" dirty="0"/>
              <a:t>架构的模型</a:t>
            </a:r>
            <a:endParaRPr lang="en-US" altLang="zh-CN" b="1" dirty="0"/>
          </a:p>
          <a:p>
            <a:pPr lvl="1"/>
            <a:r>
              <a:rPr lang="zh-CN" altLang="en-US" b="1" dirty="0"/>
              <a:t>目前主要的大模型（如</a:t>
            </a:r>
            <a:r>
              <a:rPr lang="en-US" altLang="zh-CN" b="1" dirty="0"/>
              <a:t>GPT</a:t>
            </a:r>
            <a:r>
              <a:rPr lang="zh-CN" altLang="en-US" b="1" dirty="0"/>
              <a:t>、</a:t>
            </a:r>
            <a:r>
              <a:rPr lang="en-US" altLang="zh-CN" b="1" dirty="0"/>
              <a:t>BERT</a:t>
            </a:r>
            <a:r>
              <a:rPr lang="zh-CN" altLang="en-US" b="1" dirty="0"/>
              <a:t>、</a:t>
            </a:r>
            <a:r>
              <a:rPr lang="en-US" altLang="zh-CN" b="1" dirty="0" err="1"/>
              <a:t>ViT</a:t>
            </a:r>
            <a:r>
              <a:rPr lang="zh-CN" altLang="en-US" b="1" dirty="0"/>
              <a:t>等）都是基于</a:t>
            </a:r>
            <a:r>
              <a:rPr lang="en-US" altLang="zh-CN" b="1" dirty="0"/>
              <a:t>Transformer</a:t>
            </a:r>
            <a:r>
              <a:rPr lang="zh-CN" altLang="en-US" b="1" dirty="0"/>
              <a:t>的模型演变而来，甚至已经在蛋白结构预测等科学领域也取得巨大进展，所以</a:t>
            </a:r>
            <a:r>
              <a:rPr lang="en-US" altLang="zh-CN" b="1" dirty="0"/>
              <a:t>Transformer</a:t>
            </a:r>
            <a:r>
              <a:rPr lang="zh-CN" altLang="en-US" b="1" dirty="0"/>
              <a:t>打开了通用人工智能的一扇门吗？</a:t>
            </a:r>
            <a:endParaRPr lang="en-US" altLang="zh-CN" b="1" dirty="0"/>
          </a:p>
          <a:p>
            <a:pPr lvl="1"/>
            <a:r>
              <a:rPr lang="en-US" altLang="zh-CN" b="1" dirty="0"/>
              <a:t>GPT</a:t>
            </a:r>
            <a:r>
              <a:rPr lang="zh-CN" altLang="en-US" b="1" dirty="0"/>
              <a:t>、</a:t>
            </a:r>
            <a:r>
              <a:rPr lang="en-US" altLang="zh-CN" b="1" dirty="0"/>
              <a:t>GPT3</a:t>
            </a:r>
            <a:r>
              <a:rPr lang="zh-CN" altLang="en-US" b="1" dirty="0"/>
              <a:t>、</a:t>
            </a:r>
            <a:r>
              <a:rPr lang="en-US" altLang="zh-CN" b="1" dirty="0"/>
              <a:t> GPT3 .5</a:t>
            </a:r>
            <a:r>
              <a:rPr lang="zh-CN" altLang="en-US" b="1" dirty="0"/>
              <a:t>或</a:t>
            </a:r>
            <a:r>
              <a:rPr lang="en-US" altLang="zh-CN" b="1" dirty="0" err="1"/>
              <a:t>ChatGPT</a:t>
            </a:r>
            <a:endParaRPr lang="en-US" altLang="zh-CN" b="1" dirty="0"/>
          </a:p>
          <a:p>
            <a:pPr lvl="2"/>
            <a:r>
              <a:rPr lang="zh-CN" altLang="en-US" b="1" dirty="0"/>
              <a:t>其由多个</a:t>
            </a:r>
            <a:r>
              <a:rPr lang="en-US" altLang="zh-CN" b="1" dirty="0"/>
              <a:t>Transformer</a:t>
            </a:r>
            <a:r>
              <a:rPr lang="zh-CN" altLang="en-US" b="1" dirty="0"/>
              <a:t>中的</a:t>
            </a:r>
            <a:r>
              <a:rPr lang="en-US" altLang="zh-CN" b="1" dirty="0"/>
              <a:t>Decoder</a:t>
            </a:r>
            <a:r>
              <a:rPr lang="zh-CN" altLang="en-US" b="1" dirty="0"/>
              <a:t>模块经修改后组成，相比于原始的</a:t>
            </a:r>
            <a:r>
              <a:rPr lang="en-US" altLang="zh-CN" b="1" dirty="0"/>
              <a:t>Decoder</a:t>
            </a:r>
            <a:r>
              <a:rPr lang="zh-CN" altLang="en-US" b="1" dirty="0"/>
              <a:t>其去掉了第二个</a:t>
            </a:r>
            <a:r>
              <a:rPr lang="en-US" altLang="zh-CN" b="1" dirty="0"/>
              <a:t>Muti-Head Attention</a:t>
            </a:r>
            <a:r>
              <a:rPr lang="zh-CN" altLang="en-US" b="1" dirty="0"/>
              <a:t>基于</a:t>
            </a:r>
            <a:r>
              <a:rPr lang="en-US" altLang="zh-CN" b="1" dirty="0" err="1"/>
              <a:t>transfomer</a:t>
            </a:r>
            <a:r>
              <a:rPr lang="zh-CN" altLang="en-US" b="1" dirty="0"/>
              <a:t>架构的模型</a:t>
            </a:r>
            <a:endParaRPr lang="en-US" altLang="zh-CN" b="1" dirty="0"/>
          </a:p>
          <a:p>
            <a:pPr lvl="1"/>
            <a:r>
              <a:rPr lang="en-US" altLang="zh-CN" b="1" dirty="0"/>
              <a:t>BERT</a:t>
            </a:r>
          </a:p>
          <a:p>
            <a:pPr lvl="2"/>
            <a:r>
              <a:rPr lang="en-US" altLang="zh-CN" b="1" dirty="0"/>
              <a:t>BERT</a:t>
            </a:r>
            <a:r>
              <a:rPr lang="zh-CN" altLang="en-US" b="1" dirty="0"/>
              <a:t>主要使用了</a:t>
            </a:r>
            <a:r>
              <a:rPr lang="en-US" altLang="zh-CN" b="1" dirty="0"/>
              <a:t>Transformer</a:t>
            </a:r>
            <a:r>
              <a:rPr lang="zh-CN" altLang="en-US" b="1" dirty="0"/>
              <a:t>的</a:t>
            </a:r>
            <a:r>
              <a:rPr lang="en-US" altLang="zh-CN" b="1" dirty="0"/>
              <a:t>Encoder</a:t>
            </a:r>
            <a:r>
              <a:rPr lang="zh-CN" altLang="en-US" b="1" dirty="0"/>
              <a:t>架构，将多个</a:t>
            </a:r>
            <a:r>
              <a:rPr lang="en-US" altLang="zh-CN" b="1" dirty="0"/>
              <a:t>Encoder</a:t>
            </a:r>
            <a:r>
              <a:rPr lang="zh-CN" altLang="en-US" b="1" dirty="0"/>
              <a:t>堆叠在一起</a:t>
            </a:r>
            <a:endParaRPr lang="en-US" altLang="zh-CN" b="1" dirty="0"/>
          </a:p>
          <a:p>
            <a:pPr lvl="2"/>
            <a:endParaRPr lang="en-US" altLang="zh-CN" b="1" dirty="0"/>
          </a:p>
          <a:p>
            <a:pPr lvl="3"/>
            <a:endParaRPr lang="en-US" altLang="zh-CN" b="1" dirty="0"/>
          </a:p>
          <a:p>
            <a:pPr lvl="3"/>
            <a:endParaRPr lang="en-US" altLang="zh-CN" b="1" dirty="0"/>
          </a:p>
          <a:p>
            <a:pPr lvl="3"/>
            <a:endParaRPr lang="en-US" altLang="zh-CN" b="1" dirty="0"/>
          </a:p>
        </p:txBody>
      </p:sp>
    </p:spTree>
    <p:extLst>
      <p:ext uri="{BB962C8B-B14F-4D97-AF65-F5344CB8AC3E}">
        <p14:creationId xmlns:p14="http://schemas.microsoft.com/office/powerpoint/2010/main" val="30281657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102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1"/>
            <a:ext cx="8229600" cy="4784725"/>
          </a:xfrm>
          <a:ln>
            <a:solidFill>
              <a:srgbClr val="0070C0"/>
            </a:solidFill>
          </a:ln>
        </p:spPr>
        <p:txBody>
          <a:bodyPr/>
          <a:lstStyle/>
          <a:p>
            <a:r>
              <a:rPr lang="zh-CN" altLang="pt-BR" b="1" dirty="0"/>
              <a:t>基于</a:t>
            </a:r>
            <a:r>
              <a:rPr lang="pt-BR" altLang="zh-CN" b="1" dirty="0"/>
              <a:t>transfomer</a:t>
            </a:r>
            <a:r>
              <a:rPr lang="zh-CN" altLang="pt-BR" b="1" dirty="0"/>
              <a:t>架构的模型</a:t>
            </a:r>
            <a:endParaRPr lang="en-US" altLang="zh-CN" b="1" dirty="0"/>
          </a:p>
          <a:p>
            <a:pPr lvl="2"/>
            <a:r>
              <a:rPr lang="en-US" altLang="zh-CN" b="1" dirty="0"/>
              <a:t>GPT</a:t>
            </a:r>
            <a:r>
              <a:rPr lang="zh-CN" altLang="en-US" b="1" dirty="0"/>
              <a:t>、</a:t>
            </a:r>
            <a:r>
              <a:rPr lang="en-US" altLang="zh-CN" b="1" dirty="0"/>
              <a:t>GPT-2</a:t>
            </a:r>
            <a:r>
              <a:rPr lang="zh-CN" altLang="en-US" b="1" dirty="0"/>
              <a:t>使用 </a:t>
            </a:r>
            <a:r>
              <a:rPr lang="en-US" altLang="zh-CN" b="1" dirty="0"/>
              <a:t>Transformer</a:t>
            </a:r>
            <a:r>
              <a:rPr lang="zh-CN" altLang="en-US" b="1" dirty="0"/>
              <a:t>的</a:t>
            </a:r>
            <a:r>
              <a:rPr lang="en-US" altLang="zh-CN" b="1" dirty="0"/>
              <a:t>Decoder </a:t>
            </a:r>
            <a:r>
              <a:rPr lang="zh-CN" altLang="en-US" b="1" dirty="0"/>
              <a:t>结构，但对 </a:t>
            </a:r>
            <a:r>
              <a:rPr lang="en-US" altLang="zh-CN" b="1" dirty="0"/>
              <a:t>Transformer Decoder </a:t>
            </a:r>
            <a:r>
              <a:rPr lang="zh-CN" altLang="en-US" b="1" dirty="0"/>
              <a:t>进行了一些改动，原本的 </a:t>
            </a:r>
            <a:r>
              <a:rPr lang="en-US" altLang="zh-CN" b="1" dirty="0"/>
              <a:t>Decoder </a:t>
            </a:r>
            <a:r>
              <a:rPr lang="zh-CN" altLang="en-US" b="1" dirty="0"/>
              <a:t>包含了两个 </a:t>
            </a:r>
            <a:r>
              <a:rPr lang="en-US" altLang="zh-CN" b="1" dirty="0"/>
              <a:t>Multi-Head Attention </a:t>
            </a:r>
            <a:r>
              <a:rPr lang="zh-CN" altLang="en-US" b="1" dirty="0"/>
              <a:t>结构，</a:t>
            </a:r>
            <a:r>
              <a:rPr lang="en-US" altLang="zh-CN" b="1" dirty="0"/>
              <a:t>GPT </a:t>
            </a:r>
            <a:r>
              <a:rPr lang="zh-CN" altLang="en-US" b="1" dirty="0"/>
              <a:t>只保留了 </a:t>
            </a:r>
            <a:r>
              <a:rPr lang="en-US" altLang="zh-CN" b="1" dirty="0"/>
              <a:t>Mask Multi-Head Attention</a:t>
            </a:r>
          </a:p>
          <a:p>
            <a:pPr lvl="2"/>
            <a:endParaRPr lang="en-US" altLang="zh-CN" b="1" dirty="0"/>
          </a:p>
          <a:p>
            <a:pPr lvl="3"/>
            <a:endParaRPr lang="en-US" altLang="zh-CN" b="1" dirty="0"/>
          </a:p>
          <a:p>
            <a:pPr lvl="3"/>
            <a:endParaRPr lang="en-US" altLang="zh-CN" b="1" dirty="0"/>
          </a:p>
          <a:p>
            <a:pPr lvl="3"/>
            <a:endParaRPr lang="en-US" altLang="zh-CN" b="1" dirty="0"/>
          </a:p>
        </p:txBody>
      </p:sp>
      <p:pic>
        <p:nvPicPr>
          <p:cNvPr id="2" name="图片 1">
            <a:extLst>
              <a:ext uri="{FF2B5EF4-FFF2-40B4-BE49-F238E27FC236}">
                <a16:creationId xmlns:a16="http://schemas.microsoft.com/office/drawing/2014/main" id="{60B1B7CE-0421-179A-8395-80057B239612}"/>
              </a:ext>
            </a:extLst>
          </p:cNvPr>
          <p:cNvPicPr>
            <a:picLocks noChangeAspect="1"/>
          </p:cNvPicPr>
          <p:nvPr/>
        </p:nvPicPr>
        <p:blipFill>
          <a:blip r:embed="rId3"/>
          <a:srcRect/>
          <a:stretch>
            <a:fillRect/>
          </a:stretch>
        </p:blipFill>
        <p:spPr bwMode="auto">
          <a:xfrm>
            <a:off x="899592" y="3429000"/>
            <a:ext cx="7128792" cy="2808312"/>
          </a:xfrm>
          <a:prstGeom prst="rect">
            <a:avLst/>
          </a:prstGeom>
          <a:noFill/>
          <a:ln w="9525">
            <a:noFill/>
            <a:miter lim="800000"/>
            <a:headEnd/>
            <a:tailEnd/>
          </a:ln>
        </p:spPr>
      </p:pic>
    </p:spTree>
    <p:extLst>
      <p:ext uri="{BB962C8B-B14F-4D97-AF65-F5344CB8AC3E}">
        <p14:creationId xmlns:p14="http://schemas.microsoft.com/office/powerpoint/2010/main" val="2481301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103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572032"/>
          </a:xfrm>
          <a:ln>
            <a:solidFill>
              <a:srgbClr val="0070C0"/>
            </a:solidFill>
          </a:ln>
        </p:spPr>
        <p:txBody>
          <a:bodyPr/>
          <a:lstStyle/>
          <a:p>
            <a:r>
              <a:rPr lang="zh-CN" altLang="pt-BR" b="1" dirty="0"/>
              <a:t>基于</a:t>
            </a:r>
            <a:r>
              <a:rPr lang="pt-BR" altLang="zh-CN" b="1" dirty="0"/>
              <a:t>transfomer</a:t>
            </a:r>
            <a:r>
              <a:rPr lang="zh-CN" altLang="pt-BR" b="1" dirty="0"/>
              <a:t>架构的模型</a:t>
            </a:r>
            <a:endParaRPr lang="en-US" altLang="zh-CN" b="1" dirty="0"/>
          </a:p>
          <a:p>
            <a:pPr lvl="1"/>
            <a:r>
              <a:rPr lang="en-US" altLang="zh-CN" b="1" dirty="0"/>
              <a:t>GPT</a:t>
            </a:r>
            <a:r>
              <a:rPr lang="zh-CN" altLang="en-US" b="1" dirty="0"/>
              <a:t>与</a:t>
            </a:r>
            <a:r>
              <a:rPr lang="en-US" altLang="zh-CN" b="1" dirty="0"/>
              <a:t>GPT-2</a:t>
            </a:r>
            <a:r>
              <a:rPr lang="zh-CN" altLang="en-US" b="1" dirty="0"/>
              <a:t>的异同</a:t>
            </a:r>
            <a:endParaRPr lang="en-US" altLang="zh-CN" b="1" dirty="0"/>
          </a:p>
          <a:p>
            <a:pPr lvl="2"/>
            <a:r>
              <a:rPr lang="zh-CN" altLang="en-US" b="1" dirty="0"/>
              <a:t>（</a:t>
            </a:r>
            <a:r>
              <a:rPr lang="en-US" altLang="zh-CN" b="1" dirty="0"/>
              <a:t>1</a:t>
            </a:r>
            <a:r>
              <a:rPr lang="zh-CN" altLang="en-US" b="1" dirty="0"/>
              <a:t>）</a:t>
            </a:r>
            <a:r>
              <a:rPr lang="en-US" altLang="zh-CN" b="1" dirty="0"/>
              <a:t>GPT-2</a:t>
            </a:r>
            <a:r>
              <a:rPr lang="zh-CN" altLang="en-US" b="1" dirty="0"/>
              <a:t>结构的规模更大，层数更大。</a:t>
            </a:r>
            <a:endParaRPr lang="en-US" altLang="zh-CN" b="1" dirty="0"/>
          </a:p>
          <a:p>
            <a:pPr lvl="2"/>
            <a:endParaRPr lang="zh-CN" altLang="en-US" b="1" dirty="0"/>
          </a:p>
          <a:p>
            <a:pPr lvl="2"/>
            <a:r>
              <a:rPr lang="zh-CN" altLang="en-US" b="1" dirty="0"/>
              <a:t>（</a:t>
            </a:r>
            <a:r>
              <a:rPr lang="en-US" altLang="zh-CN" b="1" dirty="0"/>
              <a:t>2</a:t>
            </a:r>
            <a:r>
              <a:rPr lang="zh-CN" altLang="en-US" b="1" dirty="0"/>
              <a:t>）</a:t>
            </a:r>
            <a:r>
              <a:rPr lang="en-US" altLang="zh-CN" b="1" dirty="0"/>
              <a:t>GPT-2</a:t>
            </a:r>
            <a:r>
              <a:rPr lang="zh-CN" altLang="en-US" b="1" dirty="0"/>
              <a:t>数据量更大、数据类型更多，这些有利于增强模型的通用性，并对数据做了更多质量过滤和控制。</a:t>
            </a:r>
            <a:endParaRPr lang="en-US" altLang="zh-CN" b="1" dirty="0"/>
          </a:p>
          <a:p>
            <a:pPr lvl="2"/>
            <a:endParaRPr lang="zh-CN" altLang="en-US" b="1" dirty="0"/>
          </a:p>
          <a:p>
            <a:pPr lvl="2"/>
            <a:r>
              <a:rPr lang="zh-CN" altLang="en-US" b="1" dirty="0"/>
              <a:t>（</a:t>
            </a:r>
            <a:r>
              <a:rPr lang="en-US" altLang="zh-CN" b="1" dirty="0"/>
              <a:t>3</a:t>
            </a:r>
            <a:r>
              <a:rPr lang="zh-CN" altLang="en-US" b="1" dirty="0"/>
              <a:t>）</a:t>
            </a:r>
            <a:r>
              <a:rPr lang="en-US" altLang="zh-CN" b="1" dirty="0"/>
              <a:t>GPT</a:t>
            </a:r>
            <a:r>
              <a:rPr lang="zh-CN" altLang="en-US" b="1" dirty="0"/>
              <a:t>对不同的下游任务，修改输入格式，并添加一个全连接层，采用有监督学习方式，而</a:t>
            </a:r>
            <a:r>
              <a:rPr lang="en-US" altLang="zh-CN" b="1" dirty="0"/>
              <a:t>GPT-2</a:t>
            </a:r>
            <a:r>
              <a:rPr lang="zh-CN" altLang="en-US" b="1" dirty="0"/>
              <a:t>对下游采用无监督学习方式，对不同下游任务不改变参数及模型</a:t>
            </a:r>
            <a:endParaRPr lang="en-US" altLang="zh-CN" b="1" dirty="0"/>
          </a:p>
          <a:p>
            <a:pPr lvl="2"/>
            <a:endParaRPr lang="en-US" altLang="zh-CN" b="1" dirty="0"/>
          </a:p>
          <a:p>
            <a:pPr lvl="3"/>
            <a:endParaRPr lang="en-US" altLang="zh-CN" b="1" dirty="0"/>
          </a:p>
          <a:p>
            <a:pPr lvl="3"/>
            <a:endParaRPr lang="en-US" altLang="zh-CN" b="1" dirty="0"/>
          </a:p>
          <a:p>
            <a:pPr lvl="3"/>
            <a:endParaRPr lang="en-US" altLang="zh-CN" b="1" dirty="0"/>
          </a:p>
        </p:txBody>
      </p:sp>
    </p:spTree>
    <p:extLst>
      <p:ext uri="{BB962C8B-B14F-4D97-AF65-F5344CB8AC3E}">
        <p14:creationId xmlns:p14="http://schemas.microsoft.com/office/powerpoint/2010/main" val="2621288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104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1"/>
            <a:ext cx="8229600" cy="4784737"/>
          </a:xfrm>
          <a:ln>
            <a:solidFill>
              <a:srgbClr val="0070C0"/>
            </a:solidFill>
          </a:ln>
        </p:spPr>
        <p:txBody>
          <a:bodyPr/>
          <a:lstStyle/>
          <a:p>
            <a:r>
              <a:rPr lang="zh-CN" altLang="pt-BR" b="1" dirty="0"/>
              <a:t>基于</a:t>
            </a:r>
            <a:r>
              <a:rPr lang="pt-BR" altLang="zh-CN" b="1" dirty="0"/>
              <a:t>transfomer</a:t>
            </a:r>
            <a:r>
              <a:rPr lang="zh-CN" altLang="pt-BR" b="1" dirty="0"/>
              <a:t>架构的模型</a:t>
            </a:r>
            <a:endParaRPr lang="en-US" altLang="zh-CN" b="1" dirty="0"/>
          </a:p>
          <a:p>
            <a:pPr lvl="1"/>
            <a:r>
              <a:rPr lang="en-US" altLang="zh-CN" b="1" dirty="0"/>
              <a:t>GPT</a:t>
            </a:r>
            <a:r>
              <a:rPr lang="zh-CN" altLang="en-US" b="1" dirty="0"/>
              <a:t>与</a:t>
            </a:r>
            <a:r>
              <a:rPr lang="en-US" altLang="zh-CN" b="1" dirty="0"/>
              <a:t>GPT-2</a:t>
            </a:r>
            <a:r>
              <a:rPr lang="zh-CN" altLang="en-US" b="1" dirty="0"/>
              <a:t>的异同</a:t>
            </a:r>
            <a:endParaRPr lang="en-US" altLang="zh-CN" b="1" dirty="0"/>
          </a:p>
          <a:p>
            <a:pPr lvl="2"/>
            <a:endParaRPr lang="en-US" altLang="zh-CN" b="1" dirty="0"/>
          </a:p>
          <a:p>
            <a:pPr lvl="3"/>
            <a:endParaRPr lang="en-US" altLang="zh-CN" b="1" dirty="0"/>
          </a:p>
          <a:p>
            <a:pPr lvl="3"/>
            <a:endParaRPr lang="en-US" altLang="zh-CN" b="1" dirty="0"/>
          </a:p>
          <a:p>
            <a:pPr lvl="3"/>
            <a:endParaRPr lang="en-US" altLang="zh-CN" b="1" dirty="0"/>
          </a:p>
        </p:txBody>
      </p:sp>
      <p:pic>
        <p:nvPicPr>
          <p:cNvPr id="2" name="图片 1">
            <a:extLst>
              <a:ext uri="{FF2B5EF4-FFF2-40B4-BE49-F238E27FC236}">
                <a16:creationId xmlns:a16="http://schemas.microsoft.com/office/drawing/2014/main" id="{4B41F5B7-5824-47A6-2426-87A062DDAC23}"/>
              </a:ext>
            </a:extLst>
          </p:cNvPr>
          <p:cNvPicPr>
            <a:picLocks noChangeAspect="1"/>
          </p:cNvPicPr>
          <p:nvPr/>
        </p:nvPicPr>
        <p:blipFill>
          <a:blip r:embed="rId3"/>
          <a:srcRect/>
          <a:stretch>
            <a:fillRect/>
          </a:stretch>
        </p:blipFill>
        <p:spPr bwMode="auto">
          <a:xfrm>
            <a:off x="1043608" y="2600017"/>
            <a:ext cx="6480720" cy="3649980"/>
          </a:xfrm>
          <a:prstGeom prst="rect">
            <a:avLst/>
          </a:prstGeom>
          <a:noFill/>
          <a:ln w="9525">
            <a:noFill/>
            <a:miter lim="800000"/>
            <a:headEnd/>
            <a:tailEnd/>
          </a:ln>
        </p:spPr>
      </p:pic>
    </p:spTree>
    <p:extLst>
      <p:ext uri="{BB962C8B-B14F-4D97-AF65-F5344CB8AC3E}">
        <p14:creationId xmlns:p14="http://schemas.microsoft.com/office/powerpoint/2010/main" val="3456487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105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1"/>
            <a:ext cx="8229600" cy="4784737"/>
          </a:xfrm>
          <a:ln>
            <a:solidFill>
              <a:srgbClr val="0070C0"/>
            </a:solidFill>
          </a:ln>
        </p:spPr>
        <p:txBody>
          <a:bodyPr/>
          <a:lstStyle/>
          <a:p>
            <a:r>
              <a:rPr lang="zh-CN" altLang="pt-BR" b="1" dirty="0"/>
              <a:t>基于</a:t>
            </a:r>
            <a:r>
              <a:rPr lang="pt-BR" altLang="zh-CN" b="1" dirty="0"/>
              <a:t>transfomer</a:t>
            </a:r>
            <a:r>
              <a:rPr lang="zh-CN" altLang="pt-BR" b="1" dirty="0"/>
              <a:t>架构的模型</a:t>
            </a:r>
            <a:endParaRPr lang="en-US" altLang="zh-CN" b="1" dirty="0"/>
          </a:p>
          <a:p>
            <a:pPr lvl="1"/>
            <a:r>
              <a:rPr lang="en-US" altLang="zh-CN" b="1" dirty="0">
                <a:effectLst/>
                <a:latin typeface="Calibri" panose="020F0502020204030204" pitchFamily="34" charset="0"/>
                <a:ea typeface="宋体" panose="02010600030101010101" pitchFamily="2" charset="-122"/>
                <a:cs typeface="Times New Roman" panose="02020603050405020304" pitchFamily="18" charset="0"/>
              </a:rPr>
              <a:t>GPT-3 </a:t>
            </a:r>
            <a:r>
              <a:rPr lang="zh-CN" altLang="zh-CN" b="1" dirty="0">
                <a:effectLst/>
                <a:latin typeface="Calibri" panose="020F0502020204030204" pitchFamily="34" charset="0"/>
                <a:ea typeface="宋体" panose="02010600030101010101" pitchFamily="2" charset="-122"/>
                <a:cs typeface="Times New Roman" panose="02020603050405020304" pitchFamily="18" charset="0"/>
              </a:rPr>
              <a:t>与</a:t>
            </a:r>
            <a:r>
              <a:rPr lang="en-US" altLang="zh-CN" b="1" dirty="0">
                <a:effectLst/>
                <a:latin typeface="Calibri" panose="020F0502020204030204" pitchFamily="34" charset="0"/>
                <a:ea typeface="宋体" panose="02010600030101010101" pitchFamily="2" charset="-122"/>
                <a:cs typeface="Times New Roman" panose="02020603050405020304" pitchFamily="18" charset="0"/>
              </a:rPr>
              <a:t>BERT</a:t>
            </a:r>
            <a:r>
              <a:rPr lang="zh-CN" altLang="zh-CN" b="1" dirty="0">
                <a:effectLst/>
                <a:latin typeface="Calibri" panose="020F0502020204030204" pitchFamily="34" charset="0"/>
                <a:ea typeface="宋体" panose="02010600030101010101" pitchFamily="2" charset="-122"/>
                <a:cs typeface="Times New Roman" panose="02020603050405020304" pitchFamily="18" charset="0"/>
              </a:rPr>
              <a:t>的区别</a:t>
            </a:r>
            <a:endParaRPr lang="en-US" altLang="zh-CN" b="1" dirty="0"/>
          </a:p>
          <a:p>
            <a:pPr lvl="2"/>
            <a:endParaRPr lang="en-US" altLang="zh-CN" b="1" dirty="0"/>
          </a:p>
          <a:p>
            <a:pPr lvl="3"/>
            <a:endParaRPr lang="en-US" altLang="zh-CN" b="1" dirty="0"/>
          </a:p>
          <a:p>
            <a:pPr lvl="3"/>
            <a:endParaRPr lang="en-US" altLang="zh-CN" b="1" dirty="0"/>
          </a:p>
          <a:p>
            <a:pPr lvl="3"/>
            <a:endParaRPr lang="en-US" altLang="zh-CN" b="1" dirty="0"/>
          </a:p>
        </p:txBody>
      </p:sp>
      <p:sp>
        <p:nvSpPr>
          <p:cNvPr id="3" name="Rectangle 2">
            <a:extLst>
              <a:ext uri="{FF2B5EF4-FFF2-40B4-BE49-F238E27FC236}">
                <a16:creationId xmlns:a16="http://schemas.microsoft.com/office/drawing/2014/main" id="{F58E6DF1-E0BB-AB52-D94A-1AD035F0087F}"/>
              </a:ext>
            </a:extLst>
          </p:cNvPr>
          <p:cNvSpPr>
            <a:spLocks noChangeArrowheads="1"/>
          </p:cNvSpPr>
          <p:nvPr/>
        </p:nvSpPr>
        <p:spPr bwMode="auto">
          <a:xfrm>
            <a:off x="785797" y="2730659"/>
            <a:ext cx="1347242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B870A29E-A2AC-517C-F735-5DB6822611DA}"/>
              </a:ext>
            </a:extLst>
          </p:cNvPr>
          <p:cNvGraphicFramePr>
            <a:graphicFrameLocks noChangeAspect="1"/>
          </p:cNvGraphicFramePr>
          <p:nvPr>
            <p:extLst>
              <p:ext uri="{D42A27DB-BD31-4B8C-83A1-F6EECF244321}">
                <p14:modId xmlns:p14="http://schemas.microsoft.com/office/powerpoint/2010/main" val="3090457409"/>
              </p:ext>
            </p:extLst>
          </p:nvPr>
        </p:nvGraphicFramePr>
        <p:xfrm>
          <a:off x="785798" y="2636912"/>
          <a:ext cx="7746642" cy="3719435"/>
        </p:xfrm>
        <a:graphic>
          <a:graphicData uri="http://schemas.openxmlformats.org/presentationml/2006/ole">
            <mc:AlternateContent xmlns:mc="http://schemas.openxmlformats.org/markup-compatibility/2006">
              <mc:Choice xmlns:v="urn:schemas-microsoft-com:vml" Requires="v">
                <p:oleObj name="Visio" r:id="rId3" imgW="5254644" imgH="2302641" progId="Visio.Drawing.11">
                  <p:embed/>
                </p:oleObj>
              </mc:Choice>
              <mc:Fallback>
                <p:oleObj name="Visio" r:id="rId3" imgW="5254644" imgH="230264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98" y="2636912"/>
                        <a:ext cx="7746642" cy="3719435"/>
                      </a:xfrm>
                      <a:prstGeom prst="rect">
                        <a:avLst/>
                      </a:prstGeom>
                      <a:noFill/>
                    </p:spPr>
                  </p:pic>
                </p:oleObj>
              </mc:Fallback>
            </mc:AlternateContent>
          </a:graphicData>
        </a:graphic>
      </p:graphicFrame>
    </p:spTree>
    <p:extLst>
      <p:ext uri="{BB962C8B-B14F-4D97-AF65-F5344CB8AC3E}">
        <p14:creationId xmlns:p14="http://schemas.microsoft.com/office/powerpoint/2010/main" val="34060547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106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1"/>
            <a:ext cx="8229600" cy="4784737"/>
          </a:xfrm>
          <a:ln>
            <a:solidFill>
              <a:srgbClr val="0070C0"/>
            </a:solidFill>
          </a:ln>
        </p:spPr>
        <p:txBody>
          <a:bodyPr/>
          <a:lstStyle/>
          <a:p>
            <a:r>
              <a:rPr lang="zh-CN" altLang="pt-BR" b="1" dirty="0"/>
              <a:t>基于</a:t>
            </a:r>
            <a:r>
              <a:rPr lang="pt-BR" altLang="zh-CN" b="1" dirty="0"/>
              <a:t>transfomer</a:t>
            </a:r>
            <a:r>
              <a:rPr lang="zh-CN" altLang="pt-BR" b="1" dirty="0"/>
              <a:t>架构的模型</a:t>
            </a:r>
            <a:endParaRPr lang="en-US" altLang="zh-CN" b="1" dirty="0"/>
          </a:p>
          <a:p>
            <a:pPr lvl="1"/>
            <a:r>
              <a:rPr lang="en-US" altLang="zh-CN" b="1" dirty="0">
                <a:effectLst/>
                <a:latin typeface="Calibri" panose="020F0502020204030204" pitchFamily="34" charset="0"/>
                <a:ea typeface="宋体" panose="02010600030101010101" pitchFamily="2" charset="-122"/>
                <a:cs typeface="Times New Roman" panose="02020603050405020304" pitchFamily="18" charset="0"/>
              </a:rPr>
              <a:t>GPT-3 </a:t>
            </a:r>
            <a:r>
              <a:rPr lang="zh-CN" altLang="en-US" b="1" dirty="0">
                <a:latin typeface="Calibri" panose="020F0502020204030204" pitchFamily="34" charset="0"/>
                <a:ea typeface="宋体" panose="02010600030101010101" pitchFamily="2" charset="-122"/>
                <a:cs typeface="Times New Roman" panose="02020603050405020304" pitchFamily="18" charset="0"/>
              </a:rPr>
              <a:t>的简单示例</a:t>
            </a:r>
            <a:endParaRPr lang="en-US" altLang="zh-CN" b="1" dirty="0"/>
          </a:p>
          <a:p>
            <a:pPr lvl="2"/>
            <a:endParaRPr lang="en-US" altLang="zh-CN" b="1" dirty="0"/>
          </a:p>
          <a:p>
            <a:pPr lvl="3"/>
            <a:endParaRPr lang="en-US" altLang="zh-CN" b="1" dirty="0"/>
          </a:p>
          <a:p>
            <a:pPr lvl="3"/>
            <a:endParaRPr lang="en-US" altLang="zh-CN" b="1" dirty="0"/>
          </a:p>
          <a:p>
            <a:pPr lvl="3"/>
            <a:endParaRPr lang="en-US" altLang="zh-CN" b="1" dirty="0"/>
          </a:p>
        </p:txBody>
      </p:sp>
      <p:sp>
        <p:nvSpPr>
          <p:cNvPr id="3" name="Rectangle 2">
            <a:extLst>
              <a:ext uri="{FF2B5EF4-FFF2-40B4-BE49-F238E27FC236}">
                <a16:creationId xmlns:a16="http://schemas.microsoft.com/office/drawing/2014/main" id="{F58E6DF1-E0BB-AB52-D94A-1AD035F0087F}"/>
              </a:ext>
            </a:extLst>
          </p:cNvPr>
          <p:cNvSpPr>
            <a:spLocks noChangeArrowheads="1"/>
          </p:cNvSpPr>
          <p:nvPr/>
        </p:nvSpPr>
        <p:spPr bwMode="auto">
          <a:xfrm>
            <a:off x="785797" y="2730659"/>
            <a:ext cx="1347242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EB19D450-1C77-489A-4F47-CFDBAC2E3918}"/>
              </a:ext>
            </a:extLst>
          </p:cNvPr>
          <p:cNvPicPr>
            <a:picLocks noChangeAspect="1"/>
          </p:cNvPicPr>
          <p:nvPr/>
        </p:nvPicPr>
        <p:blipFill>
          <a:blip r:embed="rId3"/>
          <a:srcRect/>
          <a:stretch>
            <a:fillRect/>
          </a:stretch>
        </p:blipFill>
        <p:spPr bwMode="auto">
          <a:xfrm>
            <a:off x="899591" y="2636916"/>
            <a:ext cx="7458611" cy="3528386"/>
          </a:xfrm>
          <a:prstGeom prst="rect">
            <a:avLst/>
          </a:prstGeom>
          <a:noFill/>
          <a:ln w="9525">
            <a:noFill/>
            <a:miter lim="800000"/>
            <a:headEnd/>
            <a:tailEnd/>
          </a:ln>
        </p:spPr>
      </p:pic>
    </p:spTree>
    <p:extLst>
      <p:ext uri="{BB962C8B-B14F-4D97-AF65-F5344CB8AC3E}">
        <p14:creationId xmlns:p14="http://schemas.microsoft.com/office/powerpoint/2010/main" val="28394044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107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1"/>
            <a:ext cx="8229600" cy="4784737"/>
          </a:xfrm>
          <a:ln>
            <a:solidFill>
              <a:srgbClr val="0070C0"/>
            </a:solidFill>
          </a:ln>
        </p:spPr>
        <p:txBody>
          <a:bodyPr/>
          <a:lstStyle/>
          <a:p>
            <a:r>
              <a:rPr lang="zh-CN" altLang="pt-BR" b="1" dirty="0"/>
              <a:t>基于</a:t>
            </a:r>
            <a:r>
              <a:rPr lang="pt-BR" altLang="zh-CN" b="1" dirty="0"/>
              <a:t>transfomer</a:t>
            </a:r>
            <a:r>
              <a:rPr lang="zh-CN" altLang="pt-BR" b="1" dirty="0"/>
              <a:t>架构的模型</a:t>
            </a:r>
            <a:endParaRPr lang="en-US" altLang="zh-CN" b="1" dirty="0"/>
          </a:p>
          <a:p>
            <a:r>
              <a:rPr lang="en-US" altLang="zh-CN" b="1" dirty="0">
                <a:effectLst/>
                <a:latin typeface="Calibri" panose="020F0502020204030204" pitchFamily="34" charset="0"/>
                <a:ea typeface="宋体" panose="02010600030101010101" pitchFamily="2" charset="-122"/>
                <a:cs typeface="Times New Roman" panose="02020603050405020304" pitchFamily="18" charset="0"/>
              </a:rPr>
              <a:t>GPT-3 </a:t>
            </a:r>
            <a:r>
              <a:rPr lang="en-US" altLang="zh-CN" b="1" dirty="0">
                <a:latin typeface="Calibri" panose="020F0502020204030204" pitchFamily="34" charset="0"/>
                <a:ea typeface="宋体" panose="02010600030101010101" pitchFamily="2" charset="-122"/>
                <a:cs typeface="Times New Roman" panose="02020603050405020304" pitchFamily="18" charset="0"/>
              </a:rPr>
              <a:t>.5</a:t>
            </a:r>
            <a:r>
              <a:rPr lang="zh-CN" altLang="en-US" b="1" dirty="0">
                <a:latin typeface="Calibri" panose="020F0502020204030204" pitchFamily="34" charset="0"/>
                <a:ea typeface="宋体" panose="02010600030101010101" pitchFamily="2" charset="-122"/>
                <a:cs typeface="Times New Roman" panose="02020603050405020304" pitchFamily="18" charset="0"/>
              </a:rPr>
              <a:t>或</a:t>
            </a:r>
            <a:r>
              <a:rPr lang="en-US" altLang="zh-CN" b="1" dirty="0" err="1">
                <a:latin typeface="Calibri" panose="020F0502020204030204" pitchFamily="34" charset="0"/>
                <a:ea typeface="宋体" panose="02010600030101010101" pitchFamily="2" charset="-122"/>
                <a:cs typeface="Times New Roman" panose="02020603050405020304" pitchFamily="18" charset="0"/>
              </a:rPr>
              <a:t>ChatGPT</a:t>
            </a:r>
            <a:r>
              <a:rPr lang="zh-CN" altLang="en-US" b="1" dirty="0">
                <a:latin typeface="Calibri" panose="020F0502020204030204" pitchFamily="34" charset="0"/>
                <a:ea typeface="宋体" panose="02010600030101010101" pitchFamily="2" charset="-122"/>
                <a:cs typeface="Times New Roman" panose="02020603050405020304" pitchFamily="18" charset="0"/>
              </a:rPr>
              <a:t>简介</a:t>
            </a:r>
            <a:endParaRPr lang="en-US" altLang="zh-CN" b="1" dirty="0">
              <a:latin typeface="Calibri" panose="020F0502020204030204" pitchFamily="34" charset="0"/>
              <a:ea typeface="宋体" panose="02010600030101010101" pitchFamily="2" charset="-122"/>
              <a:cs typeface="Times New Roman" panose="02020603050405020304" pitchFamily="18" charset="0"/>
            </a:endParaRPr>
          </a:p>
          <a:p>
            <a:pPr lvl="1"/>
            <a:r>
              <a:rPr lang="en-US" altLang="zh-CN" b="1" dirty="0">
                <a:latin typeface="Calibri" panose="020F0502020204030204" pitchFamily="34" charset="0"/>
                <a:ea typeface="宋体" panose="02010600030101010101" pitchFamily="2" charset="-122"/>
                <a:cs typeface="Times New Roman" panose="02020603050405020304" pitchFamily="18" charset="0"/>
              </a:rPr>
              <a:t>GPT 3.5</a:t>
            </a:r>
            <a:r>
              <a:rPr lang="zh-CN" altLang="zh-CN" b="1" dirty="0">
                <a:latin typeface="Calibri" panose="020F0502020204030204" pitchFamily="34" charset="0"/>
                <a:ea typeface="宋体" panose="02010600030101010101" pitchFamily="2" charset="-122"/>
                <a:cs typeface="Times New Roman" panose="02020603050405020304" pitchFamily="18" charset="0"/>
              </a:rPr>
              <a:t>大规模语言模型（</a:t>
            </a:r>
            <a:r>
              <a:rPr lang="en-US" altLang="zh-CN" b="1" dirty="0">
                <a:latin typeface="Calibri" panose="020F0502020204030204" pitchFamily="34" charset="0"/>
                <a:ea typeface="宋体" panose="02010600030101010101" pitchFamily="2" charset="-122"/>
                <a:cs typeface="Times New Roman" panose="02020603050405020304" pitchFamily="18" charset="0"/>
              </a:rPr>
              <a:t>LLM</a:t>
            </a:r>
            <a:r>
              <a:rPr lang="zh-CN" altLang="zh-CN" b="1" dirty="0">
                <a:latin typeface="Calibri" panose="020F0502020204030204" pitchFamily="34" charset="0"/>
                <a:ea typeface="宋体" panose="02010600030101010101" pitchFamily="2" charset="-122"/>
                <a:cs typeface="Times New Roman" panose="02020603050405020304" pitchFamily="18" charset="0"/>
              </a:rPr>
              <a:t>，</a:t>
            </a:r>
            <a:r>
              <a:rPr lang="en-US" altLang="zh-CN" b="1" dirty="0">
                <a:latin typeface="Calibri" panose="020F0502020204030204" pitchFamily="34" charset="0"/>
                <a:ea typeface="宋体" panose="02010600030101010101" pitchFamily="2" charset="-122"/>
                <a:cs typeface="Times New Roman" panose="02020603050405020304" pitchFamily="18" charset="0"/>
              </a:rPr>
              <a:t>Large Language Model</a:t>
            </a:r>
            <a:r>
              <a:rPr lang="zh-CN" altLang="zh-CN" b="1" dirty="0">
                <a:latin typeface="Calibri" panose="020F0502020204030204" pitchFamily="34" charset="0"/>
                <a:ea typeface="宋体" panose="02010600030101010101" pitchFamily="2" charset="-122"/>
                <a:cs typeface="Times New Roman" panose="02020603050405020304" pitchFamily="18" charset="0"/>
              </a:rPr>
              <a:t>）基础上，引入</a:t>
            </a:r>
            <a:r>
              <a:rPr lang="en-US" altLang="zh-CN" b="1" dirty="0">
                <a:latin typeface="Calibri" panose="020F0502020204030204" pitchFamily="34" charset="0"/>
                <a:ea typeface="宋体" panose="02010600030101010101" pitchFamily="2" charset="-122"/>
                <a:cs typeface="Times New Roman" panose="02020603050405020304" pitchFamily="18" charset="0"/>
              </a:rPr>
              <a:t>“</a:t>
            </a:r>
            <a:r>
              <a:rPr lang="zh-CN" altLang="zh-CN" b="1" dirty="0">
                <a:latin typeface="Calibri" panose="020F0502020204030204" pitchFamily="34" charset="0"/>
                <a:ea typeface="宋体" panose="02010600030101010101" pitchFamily="2" charset="-122"/>
                <a:cs typeface="Times New Roman" panose="02020603050405020304" pitchFamily="18" charset="0"/>
              </a:rPr>
              <a:t>人工标注数据</a:t>
            </a:r>
            <a:r>
              <a:rPr lang="en-US" altLang="zh-CN" b="1" dirty="0">
                <a:latin typeface="Calibri" panose="020F0502020204030204" pitchFamily="34" charset="0"/>
                <a:ea typeface="宋体" panose="02010600030101010101" pitchFamily="2" charset="-122"/>
                <a:cs typeface="Times New Roman" panose="02020603050405020304" pitchFamily="18" charset="0"/>
              </a:rPr>
              <a:t>+</a:t>
            </a:r>
            <a:r>
              <a:rPr lang="zh-CN" altLang="zh-CN" b="1" dirty="0">
                <a:latin typeface="Calibri" panose="020F0502020204030204" pitchFamily="34" charset="0"/>
                <a:ea typeface="宋体" panose="02010600030101010101" pitchFamily="2" charset="-122"/>
                <a:cs typeface="Times New Roman" panose="02020603050405020304" pitchFamily="18" charset="0"/>
              </a:rPr>
              <a:t>强化学习</a:t>
            </a:r>
            <a:r>
              <a:rPr lang="en-US" altLang="zh-CN" b="1" dirty="0">
                <a:latin typeface="Calibri" panose="020F0502020204030204" pitchFamily="34" charset="0"/>
                <a:ea typeface="宋体" panose="02010600030101010101" pitchFamily="2" charset="-122"/>
                <a:cs typeface="Times New Roman" panose="02020603050405020304" pitchFamily="18" charset="0"/>
              </a:rPr>
              <a:t>”</a:t>
            </a:r>
            <a:r>
              <a:rPr lang="zh-CN" altLang="zh-CN" b="1" dirty="0">
                <a:latin typeface="Calibri" panose="020F0502020204030204" pitchFamily="34" charset="0"/>
                <a:ea typeface="宋体" panose="02010600030101010101" pitchFamily="2" charset="-122"/>
                <a:cs typeface="Times New Roman" panose="02020603050405020304" pitchFamily="18" charset="0"/>
              </a:rPr>
              <a:t>（</a:t>
            </a:r>
            <a:r>
              <a:rPr lang="en-US" altLang="zh-CN" b="1" dirty="0">
                <a:latin typeface="Calibri" panose="020F0502020204030204" pitchFamily="34" charset="0"/>
                <a:ea typeface="宋体" panose="02010600030101010101" pitchFamily="2" charset="-122"/>
                <a:cs typeface="Times New Roman" panose="02020603050405020304" pitchFamily="18" charset="0"/>
              </a:rPr>
              <a:t>RLHF</a:t>
            </a:r>
            <a:r>
              <a:rPr lang="zh-CN" altLang="zh-CN" b="1" dirty="0">
                <a:latin typeface="Calibri" panose="020F0502020204030204" pitchFamily="34" charset="0"/>
                <a:ea typeface="宋体" panose="02010600030101010101" pitchFamily="2" charset="-122"/>
                <a:cs typeface="Times New Roman" panose="02020603050405020304" pitchFamily="18" charset="0"/>
              </a:rPr>
              <a:t>，</a:t>
            </a:r>
            <a:r>
              <a:rPr lang="en-US" altLang="zh-CN" b="1" dirty="0">
                <a:latin typeface="Calibri" panose="020F0502020204030204" pitchFamily="34" charset="0"/>
                <a:ea typeface="宋体" panose="02010600030101010101" pitchFamily="2" charset="-122"/>
                <a:cs typeface="Times New Roman" panose="02020603050405020304" pitchFamily="18" charset="0"/>
              </a:rPr>
              <a:t>Reinforcement Learning from Human Feedback</a:t>
            </a:r>
            <a:r>
              <a:rPr lang="zh-CN" altLang="en-US" b="1" dirty="0">
                <a:latin typeface="Calibri" panose="020F0502020204030204" pitchFamily="34" charset="0"/>
                <a:ea typeface="宋体" panose="02010600030101010101" pitchFamily="2" charset="-122"/>
                <a:cs typeface="Times New Roman" panose="02020603050405020304" pitchFamily="18" charset="0"/>
              </a:rPr>
              <a:t>。</a:t>
            </a:r>
            <a:endParaRPr lang="en-US" altLang="zh-CN" b="1" dirty="0">
              <a:latin typeface="Calibri" panose="020F0502020204030204" pitchFamily="34" charset="0"/>
              <a:ea typeface="宋体" panose="02010600030101010101" pitchFamily="2" charset="-122"/>
              <a:cs typeface="Times New Roman" panose="02020603050405020304" pitchFamily="18" charset="0"/>
            </a:endParaRPr>
          </a:p>
          <a:p>
            <a:pPr lvl="1"/>
            <a:r>
              <a:rPr lang="en-US" altLang="zh-CN" b="1" dirty="0">
                <a:latin typeface="Calibri" panose="020F0502020204030204" pitchFamily="34" charset="0"/>
                <a:ea typeface="宋体" panose="02010600030101010101" pitchFamily="2" charset="-122"/>
                <a:cs typeface="Times New Roman" panose="02020603050405020304" pitchFamily="18" charset="0"/>
              </a:rPr>
              <a:t>GPT 3.5</a:t>
            </a:r>
            <a:r>
              <a:rPr lang="zh-CN" altLang="zh-CN" b="1" dirty="0">
                <a:latin typeface="Calibri" panose="020F0502020204030204" pitchFamily="34" charset="0"/>
                <a:ea typeface="宋体" panose="02010600030101010101" pitchFamily="2" charset="-122"/>
                <a:cs typeface="Times New Roman" panose="02020603050405020304" pitchFamily="18" charset="0"/>
              </a:rPr>
              <a:t>通过专业的标注人员（据说是</a:t>
            </a:r>
            <a:r>
              <a:rPr lang="en-US" altLang="zh-CN" b="1" dirty="0">
                <a:latin typeface="Calibri" panose="020F0502020204030204" pitchFamily="34" charset="0"/>
                <a:ea typeface="宋体" panose="02010600030101010101" pitchFamily="2" charset="-122"/>
                <a:cs typeface="Times New Roman" panose="02020603050405020304" pitchFamily="18" charset="0"/>
              </a:rPr>
              <a:t>40</a:t>
            </a:r>
            <a:r>
              <a:rPr lang="zh-CN" altLang="en-US" b="1" dirty="0">
                <a:latin typeface="Calibri" panose="020F0502020204030204" pitchFamily="34" charset="0"/>
                <a:ea typeface="宋体" panose="02010600030101010101" pitchFamily="2" charset="-122"/>
                <a:cs typeface="Times New Roman" panose="02020603050405020304" pitchFamily="18" charset="0"/>
              </a:rPr>
              <a:t>多</a:t>
            </a:r>
            <a:r>
              <a:rPr lang="zh-CN" altLang="zh-CN" b="1" dirty="0">
                <a:latin typeface="Calibri" panose="020F0502020204030204" pitchFamily="34" charset="0"/>
                <a:ea typeface="宋体" panose="02010600030101010101" pitchFamily="2" charset="-122"/>
                <a:cs typeface="Times New Roman" panose="02020603050405020304" pitchFamily="18" charset="0"/>
              </a:rPr>
              <a:t>个博士）来写词条，给出相应指令</a:t>
            </a:r>
            <a:r>
              <a:rPr lang="en-US" altLang="zh-CN" b="1" dirty="0">
                <a:latin typeface="Calibri" panose="020F0502020204030204" pitchFamily="34" charset="0"/>
                <a:ea typeface="宋体" panose="02010600030101010101" pitchFamily="2" charset="-122"/>
                <a:cs typeface="Times New Roman" panose="02020603050405020304" pitchFamily="18" charset="0"/>
              </a:rPr>
              <a:t>/</a:t>
            </a:r>
            <a:r>
              <a:rPr lang="zh-CN" altLang="zh-CN" b="1" dirty="0">
                <a:latin typeface="Calibri" panose="020F0502020204030204" pitchFamily="34" charset="0"/>
                <a:ea typeface="宋体" panose="02010600030101010101" pitchFamily="2" charset="-122"/>
                <a:cs typeface="Times New Roman" panose="02020603050405020304" pitchFamily="18" charset="0"/>
              </a:rPr>
              <a:t>问题的高质量答案</a:t>
            </a:r>
            <a:r>
              <a:rPr lang="zh-CN" altLang="en-US" b="1" dirty="0">
                <a:latin typeface="Calibri" panose="020F0502020204030204" pitchFamily="34" charset="0"/>
                <a:ea typeface="宋体" panose="02010600030101010101" pitchFamily="2" charset="-122"/>
                <a:cs typeface="Times New Roman" panose="02020603050405020304" pitchFamily="18" charset="0"/>
              </a:rPr>
              <a:t>。</a:t>
            </a:r>
            <a:endParaRPr lang="en-US" altLang="zh-CN" b="1" dirty="0">
              <a:latin typeface="Calibri" panose="020F0502020204030204" pitchFamily="34" charset="0"/>
              <a:ea typeface="宋体" panose="02010600030101010101" pitchFamily="2" charset="-122"/>
              <a:cs typeface="Times New Roman" panose="02020603050405020304" pitchFamily="18" charset="0"/>
            </a:endParaRPr>
          </a:p>
          <a:p>
            <a:pPr lvl="1"/>
            <a:r>
              <a:rPr lang="zh-CN" altLang="zh-CN" b="1" dirty="0">
                <a:latin typeface="Calibri" panose="020F0502020204030204" pitchFamily="34" charset="0"/>
                <a:ea typeface="宋体" panose="02010600030101010101" pitchFamily="2" charset="-122"/>
                <a:cs typeface="Times New Roman" panose="02020603050405020304" pitchFamily="18" charset="0"/>
              </a:rPr>
              <a:t>强化学习，简单理解就是做对了奖励、做错了惩罚，不断根据系统的打分来更新参数，从而产生越来越高质量的回答</a:t>
            </a:r>
            <a:r>
              <a:rPr lang="zh-CN" altLang="en-US" b="1" dirty="0">
                <a:latin typeface="Calibri" panose="020F0502020204030204" pitchFamily="34" charset="0"/>
                <a:ea typeface="宋体" panose="02010600030101010101" pitchFamily="2" charset="-122"/>
                <a:cs typeface="Times New Roman" panose="02020603050405020304" pitchFamily="18" charset="0"/>
              </a:rPr>
              <a:t>。</a:t>
            </a:r>
            <a:endParaRPr lang="en-US" altLang="zh-CN" b="1" dirty="0"/>
          </a:p>
          <a:p>
            <a:pPr lvl="3"/>
            <a:endParaRPr lang="en-US" altLang="zh-CN" b="1" dirty="0"/>
          </a:p>
          <a:p>
            <a:pPr lvl="3"/>
            <a:endParaRPr lang="en-US" altLang="zh-CN" b="1" dirty="0"/>
          </a:p>
          <a:p>
            <a:pPr lvl="3"/>
            <a:endParaRPr lang="en-US" altLang="zh-CN" b="1" dirty="0"/>
          </a:p>
        </p:txBody>
      </p:sp>
      <p:sp>
        <p:nvSpPr>
          <p:cNvPr id="3" name="Rectangle 2">
            <a:extLst>
              <a:ext uri="{FF2B5EF4-FFF2-40B4-BE49-F238E27FC236}">
                <a16:creationId xmlns:a16="http://schemas.microsoft.com/office/drawing/2014/main" id="{F58E6DF1-E0BB-AB52-D94A-1AD035F0087F}"/>
              </a:ext>
            </a:extLst>
          </p:cNvPr>
          <p:cNvSpPr>
            <a:spLocks noChangeArrowheads="1"/>
          </p:cNvSpPr>
          <p:nvPr/>
        </p:nvSpPr>
        <p:spPr bwMode="auto">
          <a:xfrm>
            <a:off x="785797" y="2730659"/>
            <a:ext cx="1347242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8038485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108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1"/>
            <a:ext cx="8229600" cy="4784737"/>
          </a:xfrm>
          <a:ln>
            <a:solidFill>
              <a:srgbClr val="0070C0"/>
            </a:solidFill>
          </a:ln>
        </p:spPr>
        <p:txBody>
          <a:bodyPr/>
          <a:lstStyle/>
          <a:p>
            <a:r>
              <a:rPr lang="zh-CN" altLang="pt-BR" b="1" dirty="0"/>
              <a:t>基于</a:t>
            </a:r>
            <a:r>
              <a:rPr lang="pt-BR" altLang="zh-CN" b="1" dirty="0"/>
              <a:t>transfomer</a:t>
            </a:r>
            <a:r>
              <a:rPr lang="zh-CN" altLang="pt-BR" b="1" dirty="0"/>
              <a:t>架构的模型</a:t>
            </a:r>
            <a:endParaRPr lang="en-US" altLang="zh-CN" b="1" dirty="0"/>
          </a:p>
          <a:p>
            <a:r>
              <a:rPr lang="en-US" altLang="zh-CN" b="1" dirty="0">
                <a:effectLst/>
                <a:latin typeface="Calibri" panose="020F0502020204030204" pitchFamily="34" charset="0"/>
                <a:ea typeface="宋体" panose="02010600030101010101" pitchFamily="2" charset="-122"/>
                <a:cs typeface="Times New Roman" panose="02020603050405020304" pitchFamily="18" charset="0"/>
              </a:rPr>
              <a:t>GPT-3 </a:t>
            </a:r>
            <a:r>
              <a:rPr lang="en-US" altLang="zh-CN" b="1" dirty="0">
                <a:latin typeface="Calibri" panose="020F0502020204030204" pitchFamily="34" charset="0"/>
                <a:ea typeface="宋体" panose="02010600030101010101" pitchFamily="2" charset="-122"/>
                <a:cs typeface="Times New Roman" panose="02020603050405020304" pitchFamily="18" charset="0"/>
              </a:rPr>
              <a:t>.5</a:t>
            </a:r>
            <a:r>
              <a:rPr lang="zh-CN" altLang="en-US" b="1" dirty="0">
                <a:latin typeface="Calibri" panose="020F0502020204030204" pitchFamily="34" charset="0"/>
                <a:ea typeface="宋体" panose="02010600030101010101" pitchFamily="2" charset="-122"/>
                <a:cs typeface="Times New Roman" panose="02020603050405020304" pitchFamily="18" charset="0"/>
              </a:rPr>
              <a:t>或</a:t>
            </a:r>
            <a:r>
              <a:rPr lang="en-US" altLang="zh-CN" b="1" dirty="0" err="1">
                <a:latin typeface="Calibri" panose="020F0502020204030204" pitchFamily="34" charset="0"/>
                <a:ea typeface="宋体" panose="02010600030101010101" pitchFamily="2" charset="-122"/>
                <a:cs typeface="Times New Roman" panose="02020603050405020304" pitchFamily="18" charset="0"/>
              </a:rPr>
              <a:t>ChatGPT</a:t>
            </a:r>
            <a:r>
              <a:rPr lang="zh-CN" altLang="en-US" b="1" dirty="0">
                <a:latin typeface="Calibri" panose="020F0502020204030204" pitchFamily="34" charset="0"/>
                <a:ea typeface="宋体" panose="02010600030101010101" pitchFamily="2" charset="-122"/>
                <a:cs typeface="Times New Roman" panose="02020603050405020304" pitchFamily="18" charset="0"/>
              </a:rPr>
              <a:t>简介</a:t>
            </a:r>
            <a:endParaRPr lang="en-US" altLang="zh-CN" b="1" dirty="0">
              <a:latin typeface="Calibri" panose="020F0502020204030204" pitchFamily="34" charset="0"/>
              <a:ea typeface="宋体" panose="02010600030101010101" pitchFamily="2" charset="-122"/>
              <a:cs typeface="Times New Roman" panose="02020603050405020304" pitchFamily="18" charset="0"/>
            </a:endParaRPr>
          </a:p>
          <a:p>
            <a:pPr lvl="1"/>
            <a:r>
              <a:rPr lang="en-US" altLang="zh-CN" b="1" dirty="0">
                <a:latin typeface="Calibri" panose="020F0502020204030204" pitchFamily="34" charset="0"/>
                <a:ea typeface="宋体" panose="02010600030101010101" pitchFamily="2" charset="-122"/>
                <a:cs typeface="Times New Roman" panose="02020603050405020304" pitchFamily="18" charset="0"/>
              </a:rPr>
              <a:t>GPT-3.5</a:t>
            </a:r>
            <a:r>
              <a:rPr lang="zh-CN" altLang="zh-CN" b="1" dirty="0">
                <a:latin typeface="Calibri" panose="020F0502020204030204" pitchFamily="34" charset="0"/>
                <a:ea typeface="宋体" panose="02010600030101010101" pitchFamily="2" charset="-122"/>
                <a:cs typeface="Times New Roman" panose="02020603050405020304" pitchFamily="18" charset="0"/>
              </a:rPr>
              <a:t>你可以理解为是比</a:t>
            </a:r>
            <a:r>
              <a:rPr lang="en-US" altLang="zh-CN" b="1" dirty="0">
                <a:latin typeface="Calibri" panose="020F0502020204030204" pitchFamily="34" charset="0"/>
                <a:ea typeface="宋体" panose="02010600030101010101" pitchFamily="2" charset="-122"/>
                <a:cs typeface="Times New Roman" panose="02020603050405020304" pitchFamily="18" charset="0"/>
              </a:rPr>
              <a:t> GPT3 </a:t>
            </a:r>
            <a:r>
              <a:rPr lang="zh-CN" altLang="zh-CN" b="1" dirty="0">
                <a:latin typeface="Calibri" panose="020F0502020204030204" pitchFamily="34" charset="0"/>
                <a:ea typeface="宋体" panose="02010600030101010101" pitchFamily="2" charset="-122"/>
                <a:cs typeface="Times New Roman" panose="02020603050405020304" pitchFamily="18" charset="0"/>
              </a:rPr>
              <a:t>又加入了代码的能力，</a:t>
            </a:r>
            <a:r>
              <a:rPr lang="en-US" altLang="zh-CN" b="1" dirty="0" err="1">
                <a:latin typeface="Calibri" panose="020F0502020204030204" pitchFamily="34" charset="0"/>
                <a:ea typeface="宋体" panose="02010600030101010101" pitchFamily="2" charset="-122"/>
                <a:cs typeface="Times New Roman" panose="02020603050405020304" pitchFamily="18" charset="0"/>
              </a:rPr>
              <a:t>ChatGPT</a:t>
            </a:r>
            <a:r>
              <a:rPr lang="en-US" altLang="zh-CN" b="1" dirty="0">
                <a:latin typeface="Calibri" panose="020F0502020204030204" pitchFamily="34" charset="0"/>
                <a:ea typeface="宋体" panose="02010600030101010101" pitchFamily="2" charset="-122"/>
                <a:cs typeface="Times New Roman" panose="02020603050405020304" pitchFamily="18" charset="0"/>
              </a:rPr>
              <a:t> </a:t>
            </a:r>
            <a:r>
              <a:rPr lang="zh-CN" altLang="zh-CN" b="1" dirty="0">
                <a:latin typeface="Calibri" panose="020F0502020204030204" pitchFamily="34" charset="0"/>
                <a:ea typeface="宋体" panose="02010600030101010101" pitchFamily="2" charset="-122"/>
                <a:cs typeface="Times New Roman" panose="02020603050405020304" pitchFamily="18" charset="0"/>
              </a:rPr>
              <a:t>的代码训练中，很多数据来自于类似</a:t>
            </a:r>
            <a:r>
              <a:rPr lang="en-US" altLang="zh-CN" b="1" dirty="0">
                <a:latin typeface="Calibri" panose="020F0502020204030204" pitchFamily="34" charset="0"/>
                <a:ea typeface="宋体" panose="02010600030101010101" pitchFamily="2" charset="-122"/>
                <a:cs typeface="Times New Roman" panose="02020603050405020304" pitchFamily="18" charset="0"/>
              </a:rPr>
              <a:t>Stack Overflow</a:t>
            </a:r>
            <a:r>
              <a:rPr lang="zh-CN" altLang="zh-CN" b="1" dirty="0">
                <a:latin typeface="Calibri" panose="020F0502020204030204" pitchFamily="34" charset="0"/>
                <a:ea typeface="宋体" panose="02010600030101010101" pitchFamily="2" charset="-122"/>
                <a:cs typeface="Times New Roman" panose="02020603050405020304" pitchFamily="18" charset="0"/>
              </a:rPr>
              <a:t>这样一些代码问答的网站，所以我们会发现它做简单的任务其实做得还蛮好的。</a:t>
            </a:r>
            <a:endParaRPr lang="en-US" altLang="zh-CN" b="1" dirty="0">
              <a:latin typeface="Calibri" panose="020F0502020204030204" pitchFamily="34" charset="0"/>
              <a:ea typeface="宋体" panose="02010600030101010101" pitchFamily="2" charset="-122"/>
              <a:cs typeface="Times New Roman" panose="02020603050405020304" pitchFamily="18" charset="0"/>
            </a:endParaRPr>
          </a:p>
          <a:p>
            <a:pPr lvl="1"/>
            <a:r>
              <a:rPr lang="zh-CN" altLang="zh-CN" b="1" dirty="0">
                <a:latin typeface="Calibri" panose="020F0502020204030204" pitchFamily="34" charset="0"/>
                <a:ea typeface="宋体" panose="02010600030101010101" pitchFamily="2" charset="-122"/>
                <a:cs typeface="Times New Roman" panose="02020603050405020304" pitchFamily="18" charset="0"/>
              </a:rPr>
              <a:t>加入程序代码一起参与模型预训练，则能大幅提升</a:t>
            </a:r>
            <a:r>
              <a:rPr lang="en-US" altLang="zh-CN" b="1" dirty="0">
                <a:latin typeface="Calibri" panose="020F0502020204030204" pitchFamily="34" charset="0"/>
                <a:ea typeface="宋体" panose="02010600030101010101" pitchFamily="2" charset="-122"/>
                <a:cs typeface="Times New Roman" panose="02020603050405020304" pitchFamily="18" charset="0"/>
              </a:rPr>
              <a:t>LLM</a:t>
            </a:r>
            <a:r>
              <a:rPr lang="zh-CN" altLang="zh-CN" b="1" dirty="0">
                <a:latin typeface="Calibri" panose="020F0502020204030204" pitchFamily="34" charset="0"/>
                <a:ea typeface="宋体" panose="02010600030101010101" pitchFamily="2" charset="-122"/>
                <a:cs typeface="Times New Roman" panose="02020603050405020304" pitchFamily="18" charset="0"/>
              </a:rPr>
              <a:t>模型的推理能力</a:t>
            </a:r>
            <a:r>
              <a:rPr lang="zh-CN" altLang="en-US" b="1" dirty="0">
                <a:latin typeface="Calibri" panose="020F0502020204030204" pitchFamily="34" charset="0"/>
                <a:ea typeface="宋体" panose="02010600030101010101" pitchFamily="2" charset="-122"/>
                <a:cs typeface="Times New Roman" panose="02020603050405020304" pitchFamily="18" charset="0"/>
              </a:rPr>
              <a:t>，这点</a:t>
            </a:r>
            <a:r>
              <a:rPr lang="zh-CN" altLang="zh-CN" b="1" dirty="0">
                <a:latin typeface="Calibri" panose="020F0502020204030204" pitchFamily="34" charset="0"/>
                <a:ea typeface="宋体" panose="02010600030101010101" pitchFamily="2" charset="-122"/>
                <a:cs typeface="Times New Roman" panose="02020603050405020304" pitchFamily="18" charset="0"/>
              </a:rPr>
              <a:t>不少论文的实验</a:t>
            </a:r>
            <a:r>
              <a:rPr lang="zh-CN" altLang="en-US" b="1" dirty="0">
                <a:latin typeface="Calibri" panose="020F0502020204030204" pitchFamily="34" charset="0"/>
                <a:ea typeface="宋体" panose="02010600030101010101" pitchFamily="2" charset="-122"/>
                <a:cs typeface="Times New Roman" panose="02020603050405020304" pitchFamily="18" charset="0"/>
              </a:rPr>
              <a:t>已证明这点。</a:t>
            </a:r>
            <a:endParaRPr lang="zh-CN" altLang="zh-CN" b="1" dirty="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b="1"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b="1" dirty="0"/>
          </a:p>
          <a:p>
            <a:pPr lvl="3"/>
            <a:endParaRPr lang="en-US" altLang="zh-CN" b="1" dirty="0"/>
          </a:p>
          <a:p>
            <a:pPr lvl="3"/>
            <a:endParaRPr lang="en-US" altLang="zh-CN" b="1" dirty="0"/>
          </a:p>
          <a:p>
            <a:pPr lvl="3"/>
            <a:endParaRPr lang="en-US" altLang="zh-CN" b="1" dirty="0"/>
          </a:p>
        </p:txBody>
      </p:sp>
      <p:sp>
        <p:nvSpPr>
          <p:cNvPr id="3" name="Rectangle 2">
            <a:extLst>
              <a:ext uri="{FF2B5EF4-FFF2-40B4-BE49-F238E27FC236}">
                <a16:creationId xmlns:a16="http://schemas.microsoft.com/office/drawing/2014/main" id="{F58E6DF1-E0BB-AB52-D94A-1AD035F0087F}"/>
              </a:ext>
            </a:extLst>
          </p:cNvPr>
          <p:cNvSpPr>
            <a:spLocks noChangeArrowheads="1"/>
          </p:cNvSpPr>
          <p:nvPr/>
        </p:nvSpPr>
        <p:spPr bwMode="auto">
          <a:xfrm>
            <a:off x="785797" y="2730659"/>
            <a:ext cx="1347242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379C7850-C90E-CA28-CC1A-1334729E6351}"/>
              </a:ext>
            </a:extLst>
          </p:cNvPr>
          <p:cNvPicPr>
            <a:picLocks noChangeAspect="1"/>
          </p:cNvPicPr>
          <p:nvPr/>
        </p:nvPicPr>
        <p:blipFill>
          <a:blip r:embed="rId3"/>
          <a:stretch>
            <a:fillRect/>
          </a:stretch>
        </p:blipFill>
        <p:spPr>
          <a:xfrm>
            <a:off x="1115616" y="4851322"/>
            <a:ext cx="7272808" cy="1505027"/>
          </a:xfrm>
          <a:prstGeom prst="rect">
            <a:avLst/>
          </a:prstGeom>
        </p:spPr>
      </p:pic>
    </p:spTree>
    <p:extLst>
      <p:ext uri="{BB962C8B-B14F-4D97-AF65-F5344CB8AC3E}">
        <p14:creationId xmlns:p14="http://schemas.microsoft.com/office/powerpoint/2010/main" val="23228502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109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1"/>
            <a:ext cx="8229600" cy="4784737"/>
          </a:xfrm>
          <a:ln>
            <a:solidFill>
              <a:srgbClr val="0070C0"/>
            </a:solidFill>
          </a:ln>
        </p:spPr>
        <p:txBody>
          <a:bodyPr/>
          <a:lstStyle/>
          <a:p>
            <a:r>
              <a:rPr lang="zh-CN" altLang="pt-BR" b="1" dirty="0"/>
              <a:t>基于</a:t>
            </a:r>
            <a:r>
              <a:rPr lang="pt-BR" altLang="zh-CN" b="1" dirty="0"/>
              <a:t>transfomer</a:t>
            </a:r>
            <a:r>
              <a:rPr lang="zh-CN" altLang="pt-BR" b="1" dirty="0"/>
              <a:t>架构的模型</a:t>
            </a:r>
            <a:endParaRPr lang="en-US" altLang="zh-CN" b="1" dirty="0"/>
          </a:p>
          <a:p>
            <a:r>
              <a:rPr lang="en-US" altLang="zh-CN" b="1" dirty="0"/>
              <a:t>GPT-3.5 </a:t>
            </a:r>
            <a:r>
              <a:rPr lang="zh-CN" altLang="en-US" b="1" dirty="0"/>
              <a:t>或</a:t>
            </a:r>
            <a:r>
              <a:rPr lang="en-US" altLang="zh-CN" b="1" dirty="0" err="1"/>
              <a:t>ChatGPT</a:t>
            </a:r>
            <a:r>
              <a:rPr lang="zh-CN" altLang="zh-CN" b="1" dirty="0"/>
              <a:t>的进化历程</a:t>
            </a:r>
          </a:p>
          <a:p>
            <a:pPr lvl="2"/>
            <a:endParaRPr lang="en-US" altLang="zh-CN" b="1" dirty="0"/>
          </a:p>
          <a:p>
            <a:pPr lvl="3"/>
            <a:endParaRPr lang="en-US" altLang="zh-CN" b="1" dirty="0"/>
          </a:p>
          <a:p>
            <a:pPr lvl="3"/>
            <a:endParaRPr lang="en-US" altLang="zh-CN" b="1" dirty="0"/>
          </a:p>
          <a:p>
            <a:pPr lvl="3"/>
            <a:endParaRPr lang="en-US" altLang="zh-CN" b="1" dirty="0"/>
          </a:p>
        </p:txBody>
      </p:sp>
      <p:sp>
        <p:nvSpPr>
          <p:cNvPr id="3" name="Rectangle 2">
            <a:extLst>
              <a:ext uri="{FF2B5EF4-FFF2-40B4-BE49-F238E27FC236}">
                <a16:creationId xmlns:a16="http://schemas.microsoft.com/office/drawing/2014/main" id="{F58E6DF1-E0BB-AB52-D94A-1AD035F0087F}"/>
              </a:ext>
            </a:extLst>
          </p:cNvPr>
          <p:cNvSpPr>
            <a:spLocks noChangeArrowheads="1"/>
          </p:cNvSpPr>
          <p:nvPr/>
        </p:nvSpPr>
        <p:spPr bwMode="auto">
          <a:xfrm>
            <a:off x="785797" y="2730659"/>
            <a:ext cx="1347242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F2CBA5F4-084D-95F3-FA70-C3B0A6A75A92}"/>
              </a:ext>
            </a:extLst>
          </p:cNvPr>
          <p:cNvPicPr>
            <a:picLocks noChangeAspect="1"/>
          </p:cNvPicPr>
          <p:nvPr/>
        </p:nvPicPr>
        <p:blipFill>
          <a:blip r:embed="rId3"/>
          <a:stretch>
            <a:fillRect/>
          </a:stretch>
        </p:blipFill>
        <p:spPr>
          <a:xfrm>
            <a:off x="611560" y="2476300"/>
            <a:ext cx="7920880" cy="3880049"/>
          </a:xfrm>
          <a:prstGeom prst="rect">
            <a:avLst/>
          </a:prstGeom>
        </p:spPr>
      </p:pic>
    </p:spTree>
    <p:extLst>
      <p:ext uri="{BB962C8B-B14F-4D97-AF65-F5344CB8AC3E}">
        <p14:creationId xmlns:p14="http://schemas.microsoft.com/office/powerpoint/2010/main" val="356270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1</a:t>
            </a:r>
            <a:r>
              <a:rPr lang="zh-CN" altLang="en-US" sz="5400" dirty="0"/>
              <a:t>章 </a:t>
            </a:r>
            <a:r>
              <a:rPr lang="en-US" altLang="zh-CN" sz="5400" dirty="0"/>
              <a:t>NumPy</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11</a:t>
            </a:fld>
            <a:endParaRPr lang="zh-CN" altLang="en-US" sz="2400" dirty="0"/>
          </a:p>
        </p:txBody>
      </p:sp>
      <p:sp>
        <p:nvSpPr>
          <p:cNvPr id="829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5"/>
          <p:cNvSpPr txBox="1">
            <a:spLocks/>
          </p:cNvSpPr>
          <p:nvPr/>
        </p:nvSpPr>
        <p:spPr bwMode="auto">
          <a:xfrm>
            <a:off x="457200" y="1500175"/>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lang="zh-CN" altLang="en-US" sz="2600" dirty="0">
                <a:latin typeface="+mn-lt"/>
                <a:ea typeface="+mn-ea"/>
              </a:rPr>
              <a:t>改变形状操作</a:t>
            </a:r>
            <a:endParaRPr lang="en-US" altLang="zh-CN" sz="26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en-US" altLang="zh-CN" sz="2000" dirty="0">
                <a:latin typeface="+mn-lt"/>
                <a:ea typeface="+mn-ea"/>
              </a:rPr>
              <a:t>a = </a:t>
            </a:r>
            <a:r>
              <a:rPr lang="en-US" altLang="zh-CN" sz="2000" dirty="0" err="1">
                <a:latin typeface="+mn-lt"/>
                <a:ea typeface="+mn-ea"/>
              </a:rPr>
              <a:t>np.floor</a:t>
            </a:r>
            <a:r>
              <a:rPr lang="en-US" altLang="zh-CN" sz="2000" dirty="0">
                <a:latin typeface="+mn-lt"/>
                <a:ea typeface="+mn-ea"/>
              </a:rPr>
              <a:t>(10*</a:t>
            </a:r>
            <a:r>
              <a:rPr lang="en-US" altLang="zh-CN" sz="2000" dirty="0" err="1">
                <a:latin typeface="+mn-lt"/>
                <a:ea typeface="+mn-ea"/>
              </a:rPr>
              <a:t>np.random.random</a:t>
            </a:r>
            <a:r>
              <a:rPr lang="en-US" altLang="zh-CN" sz="2000" dirty="0">
                <a:latin typeface="+mn-lt"/>
                <a:ea typeface="+mn-ea"/>
              </a:rPr>
              <a:t>((2,3)))</a:t>
            </a:r>
          </a:p>
          <a:p>
            <a:pPr marL="1187450" lvl="2" indent="-273050" eaLnBrk="0" hangingPunct="0">
              <a:spcBef>
                <a:spcPct val="20000"/>
              </a:spcBef>
              <a:buClr>
                <a:srgbClr val="0BD0D9"/>
              </a:buClr>
              <a:buSzPct val="95000"/>
              <a:buFont typeface="Wingdings 2" pitchFamily="18" charset="2"/>
              <a:buChar char=""/>
              <a:defRPr/>
            </a:pPr>
            <a:r>
              <a:rPr lang="en-US" altLang="zh-CN" sz="2000" dirty="0" err="1">
                <a:latin typeface="+mn-lt"/>
                <a:ea typeface="+mn-ea"/>
              </a:rPr>
              <a:t>a.shape</a:t>
            </a:r>
            <a:r>
              <a:rPr lang="en-US" altLang="zh-CN" sz="2000" dirty="0">
                <a:latin typeface="+mn-lt"/>
                <a:ea typeface="+mn-ea"/>
              </a:rPr>
              <a:t>           #</a:t>
            </a:r>
            <a:r>
              <a:rPr lang="zh-CN" altLang="en-US" sz="2000" dirty="0">
                <a:latin typeface="+mn-lt"/>
                <a:ea typeface="+mn-ea"/>
              </a:rPr>
              <a:t>数组形状为</a:t>
            </a:r>
            <a:r>
              <a:rPr lang="en-US" altLang="zh-CN" sz="2000" dirty="0">
                <a:latin typeface="+mn-lt"/>
                <a:ea typeface="+mn-ea"/>
              </a:rPr>
              <a:t>(2,3)</a:t>
            </a:r>
          </a:p>
          <a:p>
            <a:pPr marL="1187450" lvl="2" indent="-273050" eaLnBrk="0" hangingPunct="0">
              <a:spcBef>
                <a:spcPct val="20000"/>
              </a:spcBef>
              <a:buClr>
                <a:srgbClr val="0BD0D9"/>
              </a:buClr>
              <a:buSzPct val="95000"/>
              <a:buFont typeface="Wingdings 2" pitchFamily="18" charset="2"/>
              <a:buChar char=""/>
              <a:defRPr/>
            </a:pPr>
            <a:r>
              <a:rPr lang="en-US" altLang="zh-CN" sz="2000" dirty="0" err="1">
                <a:latin typeface="+mn-lt"/>
                <a:ea typeface="+mn-ea"/>
              </a:rPr>
              <a:t>a.ravel</a:t>
            </a:r>
            <a:r>
              <a:rPr lang="en-US" altLang="zh-CN" sz="2000" dirty="0">
                <a:latin typeface="+mn-lt"/>
                <a:ea typeface="+mn-ea"/>
              </a:rPr>
              <a:t>()          </a:t>
            </a:r>
            <a:r>
              <a:rPr lang="zh-CN" altLang="en-US" sz="2000" dirty="0">
                <a:latin typeface="+mn-lt"/>
                <a:ea typeface="+mn-ea"/>
              </a:rPr>
              <a:t>把数组展平为一维数组</a:t>
            </a:r>
            <a:r>
              <a:rPr lang="en-US" altLang="zh-CN" sz="2000" dirty="0">
                <a:latin typeface="+mn-lt"/>
                <a:ea typeface="+mn-ea"/>
              </a:rPr>
              <a:t>array([9., 4., 1., 0., 0., 5.])</a:t>
            </a:r>
          </a:p>
          <a:p>
            <a:pPr marL="1187450" lvl="2" indent="-273050" eaLnBrk="0" hangingPunct="0">
              <a:spcBef>
                <a:spcPct val="20000"/>
              </a:spcBef>
              <a:buClr>
                <a:srgbClr val="0BD0D9"/>
              </a:buClr>
              <a:buSzPct val="95000"/>
              <a:buFont typeface="Wingdings 2" pitchFamily="18" charset="2"/>
              <a:buChar char=""/>
              <a:defRPr/>
            </a:pPr>
            <a:r>
              <a:rPr lang="en-US" altLang="zh-CN" sz="2000" dirty="0" err="1">
                <a:latin typeface="+mn-lt"/>
                <a:ea typeface="+mn-ea"/>
              </a:rPr>
              <a:t>a.T</a:t>
            </a:r>
            <a:r>
              <a:rPr lang="en-US" altLang="zh-CN" sz="2000" dirty="0">
                <a:latin typeface="+mn-lt"/>
                <a:ea typeface="+mn-ea"/>
              </a:rPr>
              <a:t>                   #</a:t>
            </a:r>
            <a:r>
              <a:rPr lang="zh-CN" altLang="en-US" sz="2000" dirty="0">
                <a:latin typeface="+mn-lt"/>
                <a:ea typeface="+mn-ea"/>
              </a:rPr>
              <a:t>转置，不修改</a:t>
            </a:r>
            <a:r>
              <a:rPr lang="en-US" altLang="zh-CN" sz="2000" dirty="0">
                <a:latin typeface="+mn-lt"/>
                <a:ea typeface="+mn-ea"/>
              </a:rPr>
              <a:t>a</a:t>
            </a:r>
            <a:r>
              <a:rPr lang="zh-CN" altLang="en-US" sz="2000" dirty="0">
                <a:latin typeface="+mn-lt"/>
                <a:ea typeface="+mn-ea"/>
              </a:rPr>
              <a:t>本身</a:t>
            </a:r>
          </a:p>
          <a:p>
            <a:pPr marL="1187450" lvl="2" indent="-273050" eaLnBrk="0" hangingPunct="0">
              <a:spcBef>
                <a:spcPct val="20000"/>
              </a:spcBef>
              <a:buClr>
                <a:srgbClr val="0BD0D9"/>
              </a:buClr>
              <a:buSzPct val="95000"/>
              <a:buFont typeface="Wingdings 2" pitchFamily="18" charset="2"/>
              <a:buChar char=""/>
              <a:defRPr/>
            </a:pPr>
            <a:r>
              <a:rPr lang="en-US" altLang="zh-CN" sz="2000" dirty="0" err="1">
                <a:latin typeface="+mn-lt"/>
                <a:ea typeface="+mn-ea"/>
              </a:rPr>
              <a:t>a.reshape</a:t>
            </a:r>
            <a:r>
              <a:rPr lang="en-US" altLang="zh-CN" sz="2000" dirty="0">
                <a:latin typeface="+mn-lt"/>
                <a:ea typeface="+mn-ea"/>
              </a:rPr>
              <a:t>(3,2)     #</a:t>
            </a:r>
            <a:r>
              <a:rPr lang="zh-CN" altLang="en-US" sz="2000" dirty="0">
                <a:latin typeface="+mn-lt"/>
                <a:ea typeface="+mn-ea"/>
              </a:rPr>
              <a:t>把数组</a:t>
            </a:r>
            <a:r>
              <a:rPr lang="en-US" altLang="zh-CN" sz="2000" dirty="0">
                <a:latin typeface="+mn-lt"/>
                <a:ea typeface="+mn-ea"/>
              </a:rPr>
              <a:t>a</a:t>
            </a:r>
            <a:r>
              <a:rPr lang="zh-CN" altLang="en-US" sz="2000" dirty="0">
                <a:latin typeface="+mn-lt"/>
                <a:ea typeface="+mn-ea"/>
              </a:rPr>
              <a:t>的形状改为</a:t>
            </a:r>
            <a:r>
              <a:rPr lang="en-US" altLang="zh-CN" sz="2000" dirty="0">
                <a:latin typeface="+mn-lt"/>
                <a:ea typeface="+mn-ea"/>
              </a:rPr>
              <a:t>(3,2)</a:t>
            </a:r>
            <a:r>
              <a:rPr lang="zh-CN" altLang="en-US" sz="2000" dirty="0">
                <a:latin typeface="+mn-lt"/>
                <a:ea typeface="+mn-ea"/>
              </a:rPr>
              <a:t>，不修改</a:t>
            </a:r>
            <a:r>
              <a:rPr lang="en-US" altLang="zh-CN" sz="2000" dirty="0">
                <a:latin typeface="+mn-lt"/>
                <a:ea typeface="+mn-ea"/>
              </a:rPr>
              <a:t>a</a:t>
            </a:r>
            <a:r>
              <a:rPr lang="zh-CN" altLang="en-US" sz="2000" dirty="0">
                <a:latin typeface="+mn-lt"/>
                <a:ea typeface="+mn-ea"/>
              </a:rPr>
              <a:t>本身</a:t>
            </a:r>
          </a:p>
          <a:p>
            <a:pPr marL="1187450" lvl="2" indent="-273050" eaLnBrk="0" hangingPunct="0">
              <a:spcBef>
                <a:spcPct val="20000"/>
              </a:spcBef>
              <a:buClr>
                <a:srgbClr val="0BD0D9"/>
              </a:buClr>
              <a:buSzPct val="95000"/>
              <a:buFont typeface="Wingdings 2" pitchFamily="18" charset="2"/>
              <a:buChar char=""/>
              <a:defRPr/>
            </a:pPr>
            <a:r>
              <a:rPr lang="en-US" altLang="zh-CN" sz="2000" dirty="0" err="1">
                <a:latin typeface="+mn-lt"/>
                <a:ea typeface="+mn-ea"/>
              </a:rPr>
              <a:t>a.reshape</a:t>
            </a:r>
            <a:r>
              <a:rPr lang="en-US" altLang="zh-CN" sz="2000" dirty="0">
                <a:latin typeface="+mn-lt"/>
                <a:ea typeface="+mn-ea"/>
              </a:rPr>
              <a:t>(3,-1)    #-1</a:t>
            </a:r>
            <a:r>
              <a:rPr lang="zh-CN" altLang="en-US" sz="2000" dirty="0">
                <a:latin typeface="+mn-lt"/>
                <a:ea typeface="+mn-ea"/>
              </a:rPr>
              <a:t>表示将自动计算其它</a:t>
            </a:r>
            <a:r>
              <a:rPr lang="en-US" altLang="zh-CN" sz="2000" dirty="0">
                <a:latin typeface="+mn-lt"/>
                <a:ea typeface="+mn-ea"/>
              </a:rPr>
              <a:t>size</a:t>
            </a:r>
            <a:r>
              <a:rPr lang="zh-CN" altLang="en-US" sz="2000" dirty="0">
                <a:latin typeface="+mn-lt"/>
                <a:ea typeface="+mn-ea"/>
              </a:rPr>
              <a:t>，，不修改</a:t>
            </a:r>
            <a:r>
              <a:rPr lang="en-US" altLang="zh-CN" sz="2000" dirty="0">
                <a:latin typeface="+mn-lt"/>
                <a:ea typeface="+mn-ea"/>
              </a:rPr>
              <a:t>a</a:t>
            </a:r>
            <a:r>
              <a:rPr lang="zh-CN" altLang="en-US" sz="2000" dirty="0">
                <a:latin typeface="+mn-lt"/>
                <a:ea typeface="+mn-ea"/>
              </a:rPr>
              <a:t>本身</a:t>
            </a:r>
          </a:p>
          <a:p>
            <a:pPr marL="1187450" lvl="2" indent="-273050" eaLnBrk="0" hangingPunct="0">
              <a:spcBef>
                <a:spcPct val="20000"/>
              </a:spcBef>
              <a:buClr>
                <a:srgbClr val="0BD0D9"/>
              </a:buClr>
              <a:buSzPct val="95000"/>
              <a:buFont typeface="Wingdings 2" pitchFamily="18" charset="2"/>
              <a:buChar char=""/>
              <a:defRPr/>
            </a:pPr>
            <a:r>
              <a:rPr lang="en-US" altLang="zh-CN" sz="2000" dirty="0" err="1">
                <a:latin typeface="+mn-lt"/>
                <a:ea typeface="+mn-ea"/>
              </a:rPr>
              <a:t>a.resize</a:t>
            </a:r>
            <a:r>
              <a:rPr lang="en-US" altLang="zh-CN" sz="2000" dirty="0">
                <a:latin typeface="+mn-lt"/>
                <a:ea typeface="+mn-ea"/>
              </a:rPr>
              <a:t>(3,2)        #</a:t>
            </a:r>
            <a:r>
              <a:rPr lang="zh-CN" altLang="en-US" sz="2000" dirty="0">
                <a:latin typeface="+mn-lt"/>
                <a:ea typeface="+mn-ea"/>
              </a:rPr>
              <a:t>将修改数组</a:t>
            </a:r>
            <a:r>
              <a:rPr lang="en-US" altLang="zh-CN" sz="2000" dirty="0">
                <a:latin typeface="+mn-lt"/>
                <a:ea typeface="+mn-ea"/>
              </a:rPr>
              <a:t>a</a:t>
            </a:r>
            <a:r>
              <a:rPr lang="zh-CN" altLang="en-US" sz="2000" dirty="0">
                <a:latin typeface="+mn-lt"/>
                <a:ea typeface="+mn-ea"/>
              </a:rPr>
              <a:t>本身，没有返回值，形状该为</a:t>
            </a:r>
            <a:r>
              <a:rPr lang="en-US" altLang="zh-CN" sz="2000" dirty="0">
                <a:latin typeface="+mn-lt"/>
                <a:ea typeface="+mn-ea"/>
              </a:rPr>
              <a:t>(3,2)</a:t>
            </a:r>
          </a:p>
          <a:p>
            <a:pPr marL="1187450" lvl="2" indent="-273050" eaLnBrk="0" hangingPunct="0">
              <a:spcBef>
                <a:spcPct val="20000"/>
              </a:spcBef>
              <a:buClr>
                <a:srgbClr val="0BD0D9"/>
              </a:buClr>
              <a:buSzPct val="95000"/>
              <a:buFont typeface="Wingdings 2" pitchFamily="18" charset="2"/>
              <a:buChar char=""/>
              <a:defRPr/>
            </a:pPr>
            <a:r>
              <a:rPr lang="en-US" altLang="zh-CN" sz="2000" dirty="0" err="1">
                <a:latin typeface="+mn-lt"/>
                <a:ea typeface="+mn-ea"/>
              </a:rPr>
              <a:t>np.resize</a:t>
            </a:r>
            <a:r>
              <a:rPr lang="en-US" altLang="zh-CN" sz="2000" dirty="0">
                <a:latin typeface="+mn-lt"/>
                <a:ea typeface="+mn-ea"/>
              </a:rPr>
              <a:t>(a,(3,2))   #</a:t>
            </a:r>
            <a:r>
              <a:rPr lang="zh-CN" altLang="en-US" sz="2000" dirty="0">
                <a:latin typeface="+mn-lt"/>
                <a:ea typeface="+mn-ea"/>
              </a:rPr>
              <a:t>有返回值，不修改</a:t>
            </a:r>
            <a:r>
              <a:rPr lang="en-US" altLang="zh-CN" sz="2000" dirty="0">
                <a:latin typeface="+mn-lt"/>
                <a:ea typeface="+mn-ea"/>
              </a:rPr>
              <a:t>a</a:t>
            </a:r>
            <a:r>
              <a:rPr lang="zh-CN" altLang="en-US" sz="2000" dirty="0">
                <a:latin typeface="+mn-lt"/>
                <a:ea typeface="+mn-ea"/>
              </a:rPr>
              <a:t>本身</a:t>
            </a:r>
            <a:endParaRPr lang="en-US" altLang="zh-CN" sz="2000" dirty="0">
              <a:latin typeface="+mn-lt"/>
              <a:ea typeface="+mn-ea"/>
            </a:endParaRPr>
          </a:p>
          <a:p>
            <a:pPr marL="1187450" lvl="2" indent="-273050" eaLnBrk="0" hangingPunct="0">
              <a:spcBef>
                <a:spcPct val="20000"/>
              </a:spcBef>
              <a:buClr>
                <a:srgbClr val="0BD0D9"/>
              </a:buClr>
              <a:buSzPct val="95000"/>
              <a:defRPr/>
            </a:pPr>
            <a:endParaRPr lang="en-US" altLang="zh-CN" sz="2100" dirty="0">
              <a:latin typeface="+mn-lt"/>
              <a:ea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110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572032"/>
          </a:xfrm>
          <a:ln>
            <a:solidFill>
              <a:srgbClr val="0070C0"/>
            </a:solidFill>
          </a:ln>
        </p:spPr>
        <p:txBody>
          <a:bodyPr/>
          <a:lstStyle/>
          <a:p>
            <a:r>
              <a:rPr lang="zh-CN" altLang="pt-BR" b="1" dirty="0"/>
              <a:t>基于</a:t>
            </a:r>
            <a:r>
              <a:rPr lang="pt-BR" altLang="zh-CN" b="1" dirty="0"/>
              <a:t>transfomer</a:t>
            </a:r>
            <a:r>
              <a:rPr lang="zh-CN" altLang="pt-BR" b="1" dirty="0"/>
              <a:t>架构的模型</a:t>
            </a:r>
            <a:endParaRPr lang="en-US" altLang="zh-CN" b="1" dirty="0"/>
          </a:p>
          <a:p>
            <a:pPr lvl="1"/>
            <a:r>
              <a:rPr lang="en-US" altLang="zh-CN" b="1" dirty="0"/>
              <a:t>VIT</a:t>
            </a:r>
          </a:p>
          <a:p>
            <a:pPr lvl="2"/>
            <a:r>
              <a:rPr lang="en-US" altLang="zh-CN" b="1" dirty="0"/>
              <a:t>VIT(Vision Transformer)</a:t>
            </a:r>
            <a:r>
              <a:rPr lang="zh-CN" altLang="en-US" b="1" dirty="0"/>
              <a:t>就是将多个</a:t>
            </a:r>
            <a:r>
              <a:rPr lang="en-US" altLang="zh-CN" b="1" dirty="0"/>
              <a:t>Encoder</a:t>
            </a:r>
            <a:r>
              <a:rPr lang="zh-CN" altLang="en-US" b="1" dirty="0"/>
              <a:t>堆叠起来</a:t>
            </a:r>
            <a:r>
              <a:rPr lang="en-US" altLang="zh-CN" b="1" dirty="0"/>
              <a:t>,</a:t>
            </a:r>
          </a:p>
          <a:p>
            <a:pPr marL="668337" lvl="2" indent="0">
              <a:buNone/>
            </a:pPr>
            <a:r>
              <a:rPr lang="en-US" altLang="zh-CN" b="1" dirty="0"/>
              <a:t>  VIT</a:t>
            </a:r>
            <a:r>
              <a:rPr lang="zh-CN" altLang="en-US" b="1" dirty="0"/>
              <a:t>的思想是把图片切成一个个块</a:t>
            </a:r>
            <a:r>
              <a:rPr lang="en-US" altLang="zh-CN" b="1" dirty="0"/>
              <a:t>(Patch)</a:t>
            </a:r>
            <a:r>
              <a:rPr lang="zh-CN" altLang="en-US" b="1" dirty="0"/>
              <a:t>，一个块含有多个像素，对应句子中的标记</a:t>
            </a:r>
            <a:r>
              <a:rPr lang="en-US" altLang="zh-CN" b="1" dirty="0"/>
              <a:t>(Token)</a:t>
            </a:r>
            <a:r>
              <a:rPr lang="zh-CN" altLang="en-US" b="1" dirty="0"/>
              <a:t>。</a:t>
            </a:r>
            <a:endParaRPr lang="en-US" altLang="zh-CN" b="1" dirty="0"/>
          </a:p>
          <a:p>
            <a:pPr lvl="1"/>
            <a:r>
              <a:rPr lang="en-US" altLang="zh-CN" b="1" dirty="0"/>
              <a:t>MAE</a:t>
            </a:r>
          </a:p>
          <a:p>
            <a:pPr lvl="2"/>
            <a:r>
              <a:rPr lang="en-US" altLang="zh-CN" b="1" dirty="0"/>
              <a:t>MAE(Masked Autoencoders)</a:t>
            </a:r>
            <a:r>
              <a:rPr lang="zh-CN" altLang="en-US" b="1" dirty="0"/>
              <a:t>用到了</a:t>
            </a:r>
            <a:r>
              <a:rPr lang="en-US" altLang="zh-CN" b="1" dirty="0"/>
              <a:t>Transformer</a:t>
            </a:r>
            <a:r>
              <a:rPr lang="zh-CN" altLang="en-US" b="1" dirty="0"/>
              <a:t>中的</a:t>
            </a:r>
            <a:r>
              <a:rPr lang="en-US" altLang="zh-CN" b="1" dirty="0"/>
              <a:t>Encoder</a:t>
            </a:r>
            <a:r>
              <a:rPr lang="zh-CN" altLang="en-US" b="1" dirty="0"/>
              <a:t>和</a:t>
            </a:r>
            <a:r>
              <a:rPr lang="en-US" altLang="zh-CN" b="1" dirty="0"/>
              <a:t>Decoder</a:t>
            </a:r>
            <a:r>
              <a:rPr lang="zh-CN" altLang="en-US" b="1" dirty="0"/>
              <a:t>，不同于之前的模型，大部分都只用到了两者中的一个。该模型主要就是抽取图像特征并进行图像重建恢复。</a:t>
            </a:r>
          </a:p>
          <a:p>
            <a:pPr lvl="2"/>
            <a:endParaRPr lang="en-US" altLang="zh-CN" b="1" dirty="0"/>
          </a:p>
          <a:p>
            <a:pPr lvl="3"/>
            <a:endParaRPr lang="en-US" altLang="zh-CN" b="1" dirty="0"/>
          </a:p>
          <a:p>
            <a:pPr lvl="3"/>
            <a:endParaRPr lang="en-US" altLang="zh-CN" b="1" dirty="0"/>
          </a:p>
          <a:p>
            <a:pPr lvl="3"/>
            <a:endParaRPr lang="en-US" altLang="zh-CN" b="1" dirty="0"/>
          </a:p>
        </p:txBody>
      </p:sp>
    </p:spTree>
    <p:extLst>
      <p:ext uri="{BB962C8B-B14F-4D97-AF65-F5344CB8AC3E}">
        <p14:creationId xmlns:p14="http://schemas.microsoft.com/office/powerpoint/2010/main" val="26692904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9</a:t>
            </a:r>
            <a:r>
              <a:rPr lang="zh-CN" altLang="en-US" sz="4800" dirty="0"/>
              <a:t>章</a:t>
            </a:r>
            <a:r>
              <a:rPr lang="zh-CN" altLang="zh-CN" sz="4800" dirty="0"/>
              <a:t>目标检测与语义分</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111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388874"/>
            <a:ext cx="8229600" cy="4967471"/>
          </a:xfrm>
          <a:ln>
            <a:solidFill>
              <a:srgbClr val="0070C0"/>
            </a:solidFill>
          </a:ln>
        </p:spPr>
        <p:txBody>
          <a:bodyPr/>
          <a:lstStyle/>
          <a:p>
            <a:pPr marL="342900" lvl="0" indent="-342900" algn="just">
              <a:lnSpc>
                <a:spcPct val="150000"/>
              </a:lnSpc>
              <a:spcBef>
                <a:spcPts val="300"/>
              </a:spcBef>
              <a:spcAft>
                <a:spcPts val="300"/>
              </a:spcAft>
              <a:buFont typeface="Wingdings" panose="05000000000000000000" pitchFamily="2" charset="2"/>
              <a:buChar cha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目标检测与语义分割的主要挑战</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图像中的对象有不同大小。</a:t>
            </a:r>
          </a:p>
          <a:p>
            <a:pPr marL="709613" lvl="1" indent="-342900" algn="just">
              <a:lnSpc>
                <a:spcPct val="150000"/>
              </a:lnSpc>
              <a:spcBef>
                <a:spcPts val="300"/>
              </a:spcBef>
              <a:spcAft>
                <a:spcPts val="300"/>
              </a:spcAft>
              <a:buFont typeface="Wingdings" panose="05000000000000000000" pitchFamily="2" charset="2"/>
              <a:buChar char=""/>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对象有多种，同一种也可能有多个。</a:t>
            </a:r>
          </a:p>
          <a:p>
            <a:pPr marL="709613" lvl="1" indent="-342900" algn="just">
              <a:lnSpc>
                <a:spcPct val="150000"/>
              </a:lnSpc>
              <a:spcBef>
                <a:spcPts val="300"/>
              </a:spcBef>
              <a:spcAft>
                <a:spcPts val="300"/>
              </a:spcAft>
              <a:buFont typeface="Wingdings" panose="05000000000000000000" pitchFamily="2" charset="2"/>
              <a:buChar char=""/>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存在遮掩、光照</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、远近高低、天气</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等问题。</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检测目标一般是运动的，甚至快速运动的。</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b="1" dirty="0"/>
          </a:p>
          <a:p>
            <a:pPr lvl="4"/>
            <a:endParaRPr lang="en-US" altLang="zh-CN" b="1" dirty="0"/>
          </a:p>
          <a:p>
            <a:pPr lvl="4"/>
            <a:endParaRPr lang="en-US" altLang="zh-CN" b="1" dirty="0"/>
          </a:p>
          <a:p>
            <a:pPr lvl="3"/>
            <a:endParaRPr lang="en-US" altLang="zh-CN" b="1" dirty="0"/>
          </a:p>
        </p:txBody>
      </p:sp>
      <p:pic>
        <p:nvPicPr>
          <p:cNvPr id="1026" name="Picture 2">
            <a:extLst>
              <a:ext uri="{FF2B5EF4-FFF2-40B4-BE49-F238E27FC236}">
                <a16:creationId xmlns:a16="http://schemas.microsoft.com/office/drawing/2014/main" id="{0423EF01-EF63-F14D-508E-7379A83B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645024"/>
            <a:ext cx="7416824" cy="26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183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9</a:t>
            </a:r>
            <a:r>
              <a:rPr lang="zh-CN" altLang="en-US" sz="4800" dirty="0"/>
              <a:t>章</a:t>
            </a:r>
            <a:r>
              <a:rPr lang="zh-CN" altLang="zh-CN" sz="4800" dirty="0"/>
              <a:t>目标检测与语义分</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112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388874"/>
            <a:ext cx="8229600" cy="4967471"/>
          </a:xfrm>
          <a:ln>
            <a:solidFill>
              <a:srgbClr val="0070C0"/>
            </a:solidFill>
          </a:ln>
        </p:spPr>
        <p:txBody>
          <a:bodyPr/>
          <a:lstStyle/>
          <a:p>
            <a:pPr marL="342900" lvl="0" indent="-342900" algn="just">
              <a:lnSpc>
                <a:spcPct val="150000"/>
              </a:lnSpc>
              <a:spcBef>
                <a:spcPts val="300"/>
              </a:spcBef>
              <a:spcAft>
                <a:spcPts val="300"/>
              </a:spcAft>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手工标注图像的真实值</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r>
              <a:rPr lang="zh-CN" altLang="zh-CN" sz="1800" kern="100" dirty="0">
                <a:effectLst/>
                <a:ea typeface="宋体" panose="02010600030101010101" pitchFamily="2" charset="-122"/>
                <a:cs typeface="Times New Roman" panose="02020603050405020304" pitchFamily="18" charset="0"/>
              </a:rPr>
              <a:t>目标检测也是有监督学习。所以，在训练前，我们需要用到图像的真实值（</a:t>
            </a:r>
            <a:r>
              <a:rPr lang="en-US" altLang="zh-CN" sz="1800" kern="100" dirty="0">
                <a:effectLst/>
                <a:ea typeface="宋体" panose="02010600030101010101" pitchFamily="2" charset="-122"/>
                <a:cs typeface="Times New Roman" panose="02020603050405020304" pitchFamily="18" charset="0"/>
              </a:rPr>
              <a:t>Ground Truth</a:t>
            </a:r>
            <a:r>
              <a:rPr lang="zh-CN" altLang="zh-CN" sz="1800" kern="100" dirty="0">
                <a:effectLst/>
                <a:ea typeface="宋体" panose="02010600030101010101" pitchFamily="2" charset="-122"/>
                <a:cs typeface="Times New Roman" panose="02020603050405020304" pitchFamily="18" charset="0"/>
              </a:rPr>
              <a:t>）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09613" lvl="1" indent="-342900" algn="just">
              <a:lnSpc>
                <a:spcPct val="150000"/>
              </a:lnSpc>
              <a:spcBef>
                <a:spcPts val="300"/>
              </a:spcBef>
              <a:spcAft>
                <a:spcPts val="300"/>
              </a:spcAft>
              <a:buFont typeface="Wingdings" panose="05000000000000000000" pitchFamily="2" charset="2"/>
              <a:buChar char=""/>
            </a:pP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b="1" dirty="0"/>
          </a:p>
          <a:p>
            <a:pPr lvl="4"/>
            <a:endParaRPr lang="en-US" altLang="zh-CN" b="1" dirty="0"/>
          </a:p>
          <a:p>
            <a:pPr lvl="4"/>
            <a:endParaRPr lang="en-US" altLang="zh-CN" b="1" dirty="0"/>
          </a:p>
          <a:p>
            <a:pPr lvl="3"/>
            <a:endParaRPr lang="en-US" altLang="zh-CN" b="1" dirty="0"/>
          </a:p>
        </p:txBody>
      </p:sp>
      <p:pic>
        <p:nvPicPr>
          <p:cNvPr id="2" name="图片 1">
            <a:extLst>
              <a:ext uri="{FF2B5EF4-FFF2-40B4-BE49-F238E27FC236}">
                <a16:creationId xmlns:a16="http://schemas.microsoft.com/office/drawing/2014/main" id="{5E823B8B-3014-3A07-22C9-C7DCD5A9A8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71600" y="2852936"/>
            <a:ext cx="7056784" cy="3024336"/>
          </a:xfrm>
          <a:prstGeom prst="rect">
            <a:avLst/>
          </a:prstGeom>
          <a:noFill/>
          <a:ln>
            <a:noFill/>
          </a:ln>
        </p:spPr>
      </p:pic>
    </p:spTree>
    <p:extLst>
      <p:ext uri="{BB962C8B-B14F-4D97-AF65-F5344CB8AC3E}">
        <p14:creationId xmlns:p14="http://schemas.microsoft.com/office/powerpoint/2010/main" val="4355402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9</a:t>
            </a:r>
            <a:r>
              <a:rPr lang="zh-CN" altLang="en-US" sz="4800" dirty="0"/>
              <a:t>章</a:t>
            </a:r>
            <a:r>
              <a:rPr lang="zh-CN" altLang="zh-CN" sz="4800" dirty="0"/>
              <a:t>目标检测与语义分</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113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388874"/>
            <a:ext cx="8229600" cy="4967471"/>
          </a:xfrm>
          <a:ln>
            <a:solidFill>
              <a:srgbClr val="0070C0"/>
            </a:solidFill>
          </a:ln>
        </p:spPr>
        <p:txBody>
          <a:bodyPr/>
          <a:lstStyle/>
          <a:p>
            <a:pPr marL="342900" lvl="0" indent="-342900" algn="just">
              <a:lnSpc>
                <a:spcPct val="150000"/>
              </a:lnSpc>
              <a:spcBef>
                <a:spcPts val="300"/>
              </a:spcBef>
              <a:spcAft>
                <a:spcPts val="300"/>
              </a:spcAft>
              <a:buFont typeface="Wingdings" panose="05000000000000000000" pitchFamily="2" charset="2"/>
              <a:buChar cha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锚框概述</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r>
              <a:rPr lang="zh-CN" altLang="en-US" sz="1800" kern="100" dirty="0">
                <a:effectLst/>
                <a:ea typeface="宋体" panose="02010600030101010101" pitchFamily="2" charset="-122"/>
                <a:cs typeface="Times New Roman" panose="02020603050405020304" pitchFamily="18" charset="0"/>
              </a:rPr>
              <a:t>锚框的主要意义就在于它可以根据特征图在原图像上划分出很多大小、宽高比不相同的边界框</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r>
              <a:rPr lang="zh-CN" altLang="zh-CN" sz="1800" kern="100" dirty="0">
                <a:solidFill>
                  <a:srgbClr val="1A1A1A"/>
                </a:solidFill>
                <a:effectLst/>
                <a:ea typeface="宋体" panose="02010600030101010101" pitchFamily="2" charset="-122"/>
                <a:cs typeface="Arial" panose="020B0604020202020204" pitchFamily="34" charset="0"/>
              </a:rPr>
              <a:t>图像对应特征图中第一个像素点的</a:t>
            </a:r>
            <a:r>
              <a:rPr lang="en-US" altLang="zh-CN" sz="1800" kern="100" dirty="0">
                <a:solidFill>
                  <a:srgbClr val="1A1A1A"/>
                </a:solidFill>
                <a:effectLst/>
                <a:ea typeface="宋体" panose="02010600030101010101" pitchFamily="2" charset="-122"/>
                <a:cs typeface="Arial" panose="020B0604020202020204" pitchFamily="34" charset="0"/>
              </a:rPr>
              <a:t>9</a:t>
            </a:r>
            <a:r>
              <a:rPr lang="zh-CN" altLang="zh-CN" sz="1800" kern="100" dirty="0">
                <a:solidFill>
                  <a:srgbClr val="1A1A1A"/>
                </a:solidFill>
                <a:effectLst/>
                <a:ea typeface="宋体" panose="02010600030101010101" pitchFamily="2" charset="-122"/>
                <a:cs typeface="Arial" panose="020B0604020202020204" pitchFamily="34" charset="0"/>
              </a:rPr>
              <a:t>个锚框</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b="1" dirty="0"/>
          </a:p>
          <a:p>
            <a:pPr lvl="4"/>
            <a:endParaRPr lang="en-US" altLang="zh-CN" b="1" dirty="0"/>
          </a:p>
          <a:p>
            <a:pPr lvl="4"/>
            <a:endParaRPr lang="en-US" altLang="zh-CN" b="1" dirty="0"/>
          </a:p>
          <a:p>
            <a:pPr lvl="3"/>
            <a:endParaRPr lang="en-US" altLang="zh-CN" b="1" dirty="0"/>
          </a:p>
        </p:txBody>
      </p:sp>
      <p:pic>
        <p:nvPicPr>
          <p:cNvPr id="3" name="图片 2">
            <a:extLst>
              <a:ext uri="{FF2B5EF4-FFF2-40B4-BE49-F238E27FC236}">
                <a16:creationId xmlns:a16="http://schemas.microsoft.com/office/drawing/2014/main" id="{86229852-2727-27DC-C8D3-01B7C14A02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87624" y="3356992"/>
            <a:ext cx="4968552" cy="2736304"/>
          </a:xfrm>
          <a:prstGeom prst="rect">
            <a:avLst/>
          </a:prstGeom>
          <a:noFill/>
          <a:ln>
            <a:noFill/>
          </a:ln>
        </p:spPr>
      </p:pic>
    </p:spTree>
    <p:extLst>
      <p:ext uri="{BB962C8B-B14F-4D97-AF65-F5344CB8AC3E}">
        <p14:creationId xmlns:p14="http://schemas.microsoft.com/office/powerpoint/2010/main" val="35343443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9</a:t>
            </a:r>
            <a:r>
              <a:rPr lang="zh-CN" altLang="en-US" sz="4800" dirty="0"/>
              <a:t>章</a:t>
            </a:r>
            <a:r>
              <a:rPr lang="zh-CN" altLang="zh-CN" sz="4800" dirty="0"/>
              <a:t>目标检测与语义分</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114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388874"/>
            <a:ext cx="8229600" cy="4967471"/>
          </a:xfrm>
          <a:ln>
            <a:solidFill>
              <a:srgbClr val="0070C0"/>
            </a:solidFill>
          </a:ln>
        </p:spPr>
        <p:txBody>
          <a:bodyPr/>
          <a:lstStyle/>
          <a:p>
            <a:pPr marL="342900" lvl="0" indent="-342900" algn="just">
              <a:lnSpc>
                <a:spcPct val="150000"/>
              </a:lnSpc>
              <a:spcBef>
                <a:spcPts val="300"/>
              </a:spcBef>
              <a:spcAft>
                <a:spcPts val="300"/>
              </a:spcAft>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优化候选框的几种算法</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交并比</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非极大值抑制</a:t>
            </a:r>
            <a:endParaRPr lang="en-US" altLang="zh-CN" sz="1800" kern="100" dirty="0">
              <a:solidFill>
                <a:srgbClr val="1A1A1A"/>
              </a:solidFill>
              <a:latin typeface="Times New Roman" panose="02020603050405020304" pitchFamily="18" charset="0"/>
              <a:ea typeface="宋体" panose="02010600030101010101" pitchFamily="2" charset="-122"/>
              <a:cs typeface="Arial" panose="020B0604020202020204" pitchFamily="34" charset="0"/>
            </a:endParaRPr>
          </a:p>
          <a:p>
            <a:pPr marL="709613" lvl="1" indent="-342900" algn="just">
              <a:lnSpc>
                <a:spcPct val="150000"/>
              </a:lnSpc>
              <a:spcBef>
                <a:spcPts val="300"/>
              </a:spcBef>
              <a:spcAft>
                <a:spcPts val="300"/>
              </a:spcAft>
              <a:buFont typeface="Wingdings" panose="05000000000000000000" pitchFamily="2" charset="2"/>
              <a:buChar char=""/>
            </a:pPr>
            <a:endParaRPr lang="en-US" altLang="zh-CN" sz="1800" kern="100" dirty="0">
              <a:solidFill>
                <a:srgbClr val="1A1A1A"/>
              </a:solidFill>
              <a:latin typeface="Times New Roman" panose="02020603050405020304" pitchFamily="18" charset="0"/>
              <a:ea typeface="宋体" panose="02010600030101010101" pitchFamily="2" charset="-122"/>
              <a:cs typeface="Arial" panose="020B0604020202020204" pitchFamily="34" charset="0"/>
            </a:endParaRPr>
          </a:p>
          <a:p>
            <a:pPr marL="709613" lvl="1" indent="-342900" algn="just">
              <a:lnSpc>
                <a:spcPct val="150000"/>
              </a:lnSpc>
              <a:spcBef>
                <a:spcPts val="300"/>
              </a:spcBef>
              <a:spcAft>
                <a:spcPts val="300"/>
              </a:spcAft>
              <a:buFont typeface="Wingdings" panose="05000000000000000000" pitchFamily="2" charset="2"/>
              <a:buChar char=""/>
            </a:pPr>
            <a:endParaRPr lang="en-US" altLang="zh-CN" sz="1800" kern="100" dirty="0">
              <a:solidFill>
                <a:srgbClr val="1A1A1A"/>
              </a:solidFill>
              <a:latin typeface="Times New Roman" panose="02020603050405020304" pitchFamily="18" charset="0"/>
              <a:ea typeface="宋体" panose="02010600030101010101" pitchFamily="2" charset="-122"/>
              <a:cs typeface="Arial" panose="020B0604020202020204" pitchFamily="34" charset="0"/>
            </a:endParaRPr>
          </a:p>
          <a:p>
            <a:pPr marL="709613" lvl="1" indent="-342900" algn="just">
              <a:lnSpc>
                <a:spcPct val="150000"/>
              </a:lnSpc>
              <a:spcBef>
                <a:spcPts val="300"/>
              </a:spcBef>
              <a:spcAft>
                <a:spcPts val="300"/>
              </a:spcAft>
              <a:buFont typeface="Wingdings" panose="05000000000000000000" pitchFamily="2" charset="2"/>
              <a:buChar cha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边框回归</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b="1" dirty="0"/>
          </a:p>
          <a:p>
            <a:pPr lvl="4"/>
            <a:endParaRPr lang="en-US" altLang="zh-CN" b="1" dirty="0"/>
          </a:p>
          <a:p>
            <a:pPr lvl="4"/>
            <a:endParaRPr lang="en-US" altLang="zh-CN" b="1" dirty="0"/>
          </a:p>
          <a:p>
            <a:pPr lvl="3"/>
            <a:endParaRPr lang="en-US" altLang="zh-CN" b="1" dirty="0"/>
          </a:p>
        </p:txBody>
      </p:sp>
      <p:pic>
        <p:nvPicPr>
          <p:cNvPr id="2" name="图片 1">
            <a:extLst>
              <a:ext uri="{FF2B5EF4-FFF2-40B4-BE49-F238E27FC236}">
                <a16:creationId xmlns:a16="http://schemas.microsoft.com/office/drawing/2014/main" id="{2CE8CB62-134C-0CFE-49B5-49C9F4C7A9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419872" y="4797152"/>
            <a:ext cx="2905760" cy="1633736"/>
          </a:xfrm>
          <a:prstGeom prst="rect">
            <a:avLst/>
          </a:prstGeom>
          <a:noFill/>
          <a:ln>
            <a:noFill/>
          </a:ln>
        </p:spPr>
      </p:pic>
      <p:pic>
        <p:nvPicPr>
          <p:cNvPr id="5" name="图片 4">
            <a:extLst>
              <a:ext uri="{FF2B5EF4-FFF2-40B4-BE49-F238E27FC236}">
                <a16:creationId xmlns:a16="http://schemas.microsoft.com/office/drawing/2014/main" id="{6E26016D-D0CB-E2F5-3B76-357D91062C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330138" y="3143994"/>
            <a:ext cx="4986278" cy="1581150"/>
          </a:xfrm>
          <a:prstGeom prst="rect">
            <a:avLst/>
          </a:prstGeom>
          <a:noFill/>
          <a:ln>
            <a:noFill/>
          </a:ln>
        </p:spPr>
      </p:pic>
      <p:pic>
        <p:nvPicPr>
          <p:cNvPr id="6" name="图片 5">
            <a:extLst>
              <a:ext uri="{FF2B5EF4-FFF2-40B4-BE49-F238E27FC236}">
                <a16:creationId xmlns:a16="http://schemas.microsoft.com/office/drawing/2014/main" id="{F0529712-F275-B0A8-045F-A5F9E2E037E5}"/>
              </a:ext>
            </a:extLst>
          </p:cNvPr>
          <p:cNvPicPr>
            <a:picLocks noChangeAspect="1"/>
          </p:cNvPicPr>
          <p:nvPr/>
        </p:nvPicPr>
        <p:blipFill>
          <a:blip r:embed="rId5"/>
          <a:stretch>
            <a:fillRect/>
          </a:stretch>
        </p:blipFill>
        <p:spPr>
          <a:xfrm>
            <a:off x="3419872" y="1686990"/>
            <a:ext cx="2895600" cy="1348105"/>
          </a:xfrm>
          <a:prstGeom prst="rect">
            <a:avLst/>
          </a:prstGeom>
        </p:spPr>
      </p:pic>
    </p:spTree>
    <p:extLst>
      <p:ext uri="{BB962C8B-B14F-4D97-AF65-F5344CB8AC3E}">
        <p14:creationId xmlns:p14="http://schemas.microsoft.com/office/powerpoint/2010/main" val="29208070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9</a:t>
            </a:r>
            <a:r>
              <a:rPr lang="zh-CN" altLang="en-US" sz="4800" dirty="0"/>
              <a:t>章</a:t>
            </a:r>
            <a:r>
              <a:rPr lang="zh-CN" altLang="zh-CN" sz="4800" dirty="0"/>
              <a:t>目标检测与语义分</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115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388874"/>
            <a:ext cx="8229600" cy="4967471"/>
          </a:xfrm>
          <a:ln>
            <a:solidFill>
              <a:srgbClr val="0070C0"/>
            </a:solidFill>
          </a:ln>
        </p:spPr>
        <p:txBody>
          <a:bodyPr/>
          <a:lstStyle/>
          <a:p>
            <a:pPr marL="342900" lvl="0" indent="-342900" algn="just">
              <a:lnSpc>
                <a:spcPct val="150000"/>
              </a:lnSpc>
              <a:spcBef>
                <a:spcPts val="300"/>
              </a:spcBef>
              <a:spcAft>
                <a:spcPts val="300"/>
              </a:spcAft>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语义分割</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语义分割即是对图像中每一个像素点进行分类，确定每个点的类别（如属于背景、人或飞机等），从而进行区域划分，如</a:t>
            </a:r>
            <a:r>
              <a:rPr lang="zh-CN" altLang="en-US" sz="1800" kern="100" dirty="0">
                <a:latin typeface="Times New Roman" panose="02020603050405020304" pitchFamily="18" charset="0"/>
                <a:ea typeface="宋体" panose="02010600030101010101" pitchFamily="2" charset="-122"/>
                <a:cs typeface="Times New Roman" panose="02020603050405020304" pitchFamily="18" charset="0"/>
              </a:rPr>
              <a:t>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图所示</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b="1" dirty="0"/>
          </a:p>
          <a:p>
            <a:pPr lvl="4"/>
            <a:endParaRPr lang="en-US" altLang="zh-CN" b="1" dirty="0"/>
          </a:p>
          <a:p>
            <a:pPr lvl="4"/>
            <a:endParaRPr lang="en-US" altLang="zh-CN" b="1" dirty="0"/>
          </a:p>
          <a:p>
            <a:pPr lvl="3"/>
            <a:endParaRPr lang="en-US" altLang="zh-CN" b="1" dirty="0"/>
          </a:p>
        </p:txBody>
      </p:sp>
      <p:pic>
        <p:nvPicPr>
          <p:cNvPr id="3" name="图片 2">
            <a:extLst>
              <a:ext uri="{FF2B5EF4-FFF2-40B4-BE49-F238E27FC236}">
                <a16:creationId xmlns:a16="http://schemas.microsoft.com/office/drawing/2014/main" id="{588B6C53-9C9A-76DA-F635-B895EBC503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043608" y="2852936"/>
            <a:ext cx="7200800" cy="3168352"/>
          </a:xfrm>
          <a:prstGeom prst="rect">
            <a:avLst/>
          </a:prstGeom>
          <a:noFill/>
          <a:ln>
            <a:noFill/>
          </a:ln>
        </p:spPr>
      </p:pic>
    </p:spTree>
    <p:extLst>
      <p:ext uri="{BB962C8B-B14F-4D97-AF65-F5344CB8AC3E}">
        <p14:creationId xmlns:p14="http://schemas.microsoft.com/office/powerpoint/2010/main" val="41499934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9</a:t>
            </a:r>
            <a:r>
              <a:rPr lang="zh-CN" altLang="en-US" sz="4800" dirty="0"/>
              <a:t>章</a:t>
            </a:r>
            <a:r>
              <a:rPr lang="zh-CN" altLang="zh-CN" sz="4800" dirty="0"/>
              <a:t>目标检测与语义分</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116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388874"/>
            <a:ext cx="8229600" cy="4967471"/>
          </a:xfrm>
          <a:ln>
            <a:solidFill>
              <a:srgbClr val="0070C0"/>
            </a:solidFill>
          </a:ln>
        </p:spPr>
        <p:txBody>
          <a:bodyPr/>
          <a:lstStyle/>
          <a:p>
            <a:pPr marL="342900" lvl="0" indent="-342900" algn="just">
              <a:lnSpc>
                <a:spcPct val="150000"/>
              </a:lnSpc>
              <a:spcBef>
                <a:spcPts val="300"/>
              </a:spcBef>
              <a:spcAft>
                <a:spcPts val="300"/>
              </a:spcAft>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语义分割</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架构之一</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全卷积网络（</a:t>
            </a:r>
            <a:r>
              <a:rPr lang="en-US" altLang="zh-CN" sz="1800" kern="100" dirty="0">
                <a:effectLst/>
                <a:latin typeface="Times New Roman" panose="02020603050405020304" pitchFamily="18" charset="0"/>
                <a:ea typeface="宋体" panose="02010600030101010101" pitchFamily="2" charset="-122"/>
              </a:rPr>
              <a:t>Fully Convolutional Network</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FCN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）用于图像语义分割的架构。自从提出后，</a:t>
            </a:r>
            <a:r>
              <a:rPr lang="en-US" altLang="zh-CN" sz="1800" kern="100" dirty="0">
                <a:effectLst/>
                <a:latin typeface="Times New Roman" panose="02020603050405020304" pitchFamily="18" charset="0"/>
                <a:ea typeface="宋体" panose="02010600030101010101" pitchFamily="2" charset="-122"/>
              </a:rPr>
              <a:t>FCN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已经成为语义分割的重要框架</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r>
              <a:rPr lang="en-US" altLang="zh-CN" sz="1800" kern="100" dirty="0">
                <a:effectLst/>
                <a:latin typeface="Times New Roman" panose="02020603050405020304" pitchFamily="18" charset="0"/>
                <a:ea typeface="宋体" panose="02010600030101010101" pitchFamily="2" charset="-122"/>
              </a:rPr>
              <a:t>FCN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的卷积网络部分可以采用</a:t>
            </a:r>
            <a:r>
              <a:rPr lang="en-US" altLang="zh-CN" sz="1800" kern="100" dirty="0">
                <a:effectLst/>
                <a:latin typeface="Times New Roman" panose="02020603050405020304" pitchFamily="18" charset="0"/>
                <a:ea typeface="宋体" panose="02010600030101010101" pitchFamily="2" charset="-122"/>
              </a:rPr>
              <a:t>VGG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rPr>
              <a:t>GoogleNet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rPr>
              <a:t>AlexNet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rPr>
              <a:t>ResNet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等作为预训练模型</a:t>
            </a:r>
            <a:r>
              <a:rPr lang="zh-CN" altLang="en-US" sz="18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09613" lvl="1" indent="-342900" algn="just">
              <a:lnSpc>
                <a:spcPct val="150000"/>
              </a:lnSpc>
              <a:spcBef>
                <a:spcPts val="300"/>
              </a:spcBef>
              <a:spcAft>
                <a:spcPts val="300"/>
              </a:spcAft>
              <a:buFont typeface="Wingdings" panose="05000000000000000000" pitchFamily="2" charset="2"/>
              <a:buChar char=""/>
            </a:pP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560B33AD-3609-92FB-3DC6-CE034AAD32B0}"/>
              </a:ext>
            </a:extLst>
          </p:cNvPr>
          <p:cNvSpPr>
            <a:spLocks noChangeArrowheads="1"/>
          </p:cNvSpPr>
          <p:nvPr/>
        </p:nvSpPr>
        <p:spPr bwMode="auto">
          <a:xfrm>
            <a:off x="1115616" y="2780928"/>
            <a:ext cx="118135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8A86976D-4002-1871-E1ED-99EBC02F076D}"/>
              </a:ext>
            </a:extLst>
          </p:cNvPr>
          <p:cNvGraphicFramePr>
            <a:graphicFrameLocks noChangeAspect="1"/>
          </p:cNvGraphicFramePr>
          <p:nvPr>
            <p:extLst>
              <p:ext uri="{D42A27DB-BD31-4B8C-83A1-F6EECF244321}">
                <p14:modId xmlns:p14="http://schemas.microsoft.com/office/powerpoint/2010/main" val="4250728583"/>
              </p:ext>
            </p:extLst>
          </p:nvPr>
        </p:nvGraphicFramePr>
        <p:xfrm>
          <a:off x="1043608" y="3717032"/>
          <a:ext cx="6809184" cy="2552700"/>
        </p:xfrm>
        <a:graphic>
          <a:graphicData uri="http://schemas.openxmlformats.org/presentationml/2006/ole">
            <mc:AlternateContent xmlns:mc="http://schemas.openxmlformats.org/markup-compatibility/2006">
              <mc:Choice xmlns:v="urn:schemas-microsoft-com:vml" Requires="v">
                <p:oleObj name="Visio" r:id="rId3" imgW="6068355" imgH="2935153" progId="Visio.Drawing.11">
                  <p:embed/>
                </p:oleObj>
              </mc:Choice>
              <mc:Fallback>
                <p:oleObj name="Visio" r:id="rId3" imgW="6068355" imgH="293515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717032"/>
                        <a:ext cx="6809184" cy="2552700"/>
                      </a:xfrm>
                      <a:prstGeom prst="rect">
                        <a:avLst/>
                      </a:prstGeom>
                      <a:noFill/>
                    </p:spPr>
                  </p:pic>
                </p:oleObj>
              </mc:Fallback>
            </mc:AlternateContent>
          </a:graphicData>
        </a:graphic>
      </p:graphicFrame>
    </p:spTree>
    <p:extLst>
      <p:ext uri="{BB962C8B-B14F-4D97-AF65-F5344CB8AC3E}">
        <p14:creationId xmlns:p14="http://schemas.microsoft.com/office/powerpoint/2010/main" val="23490744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117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572032"/>
          </a:xfrm>
          <a:ln>
            <a:solidFill>
              <a:srgbClr val="0070C0"/>
            </a:solidFill>
          </a:ln>
        </p:spPr>
        <p:txBody>
          <a:bodyPr/>
          <a:lstStyle/>
          <a:p>
            <a:r>
              <a:rPr lang="zh-CN" altLang="en-US" b="1" dirty="0"/>
              <a:t>深度学习中常见生成式模型</a:t>
            </a:r>
            <a:endParaRPr lang="en-US" altLang="zh-CN" b="1" dirty="0"/>
          </a:p>
          <a:p>
            <a:pPr lvl="1"/>
            <a:r>
              <a:rPr lang="zh-CN" altLang="en-US" b="1" dirty="0"/>
              <a:t>自编码（</a:t>
            </a:r>
            <a:r>
              <a:rPr lang="en-US" altLang="zh-CN" b="1" dirty="0"/>
              <a:t>AE</a:t>
            </a:r>
            <a:r>
              <a:rPr lang="zh-CN" altLang="en-US" b="1" dirty="0"/>
              <a:t>）</a:t>
            </a:r>
            <a:endParaRPr lang="en-US" altLang="zh-CN" b="1" dirty="0"/>
          </a:p>
          <a:p>
            <a:pPr lvl="3"/>
            <a:r>
              <a:rPr lang="zh-CN" altLang="en-US" b="1" dirty="0"/>
              <a:t>其功能是通过将输入信息作为学习目标，对输入信息进行表征学习</a:t>
            </a:r>
            <a:endParaRPr lang="en-US" altLang="zh-CN" b="1" dirty="0"/>
          </a:p>
          <a:p>
            <a:pPr lvl="1"/>
            <a:r>
              <a:rPr lang="zh-CN" altLang="en-US" b="1" dirty="0"/>
              <a:t>变分自编码（</a:t>
            </a:r>
            <a:r>
              <a:rPr lang="en-US" altLang="zh-CN" b="1" dirty="0"/>
              <a:t>VAE</a:t>
            </a:r>
            <a:r>
              <a:rPr lang="zh-CN" altLang="en-US" b="1" dirty="0"/>
              <a:t>）</a:t>
            </a:r>
            <a:endParaRPr lang="en-US" altLang="zh-CN" b="1" dirty="0"/>
          </a:p>
          <a:p>
            <a:pPr lvl="4"/>
            <a:r>
              <a:rPr lang="zh-CN" altLang="en-US" b="1" dirty="0"/>
              <a:t>其隐变量</a:t>
            </a:r>
            <a:r>
              <a:rPr lang="en-US" altLang="zh-CN" b="1" dirty="0"/>
              <a:t>z</a:t>
            </a:r>
            <a:r>
              <a:rPr lang="zh-CN" altLang="en-US" b="1" dirty="0"/>
              <a:t>是一个高斯分布的采样</a:t>
            </a:r>
            <a:endParaRPr lang="en-US" altLang="zh-CN" b="1" dirty="0"/>
          </a:p>
          <a:p>
            <a:pPr lvl="2"/>
            <a:r>
              <a:rPr lang="zh-CN" altLang="en-US" b="1" dirty="0"/>
              <a:t>生成式对抗网络（</a:t>
            </a:r>
            <a:r>
              <a:rPr lang="en-US" altLang="zh-CN" b="1" dirty="0"/>
              <a:t>GAN</a:t>
            </a:r>
            <a:r>
              <a:rPr lang="zh-CN" altLang="en-US" b="1" dirty="0"/>
              <a:t>）</a:t>
            </a:r>
            <a:endParaRPr lang="en-US" altLang="zh-CN" b="1" dirty="0"/>
          </a:p>
          <a:p>
            <a:pPr lvl="4"/>
            <a:r>
              <a:rPr lang="zh-CN" altLang="en-US" b="1" dirty="0"/>
              <a:t>条件生成式对抗网络（</a:t>
            </a:r>
            <a:r>
              <a:rPr lang="en-US" altLang="zh-CN" b="1" dirty="0"/>
              <a:t>CGAN</a:t>
            </a:r>
            <a:r>
              <a:rPr lang="zh-CN" altLang="en-US" b="1" dirty="0"/>
              <a:t>）</a:t>
            </a:r>
            <a:endParaRPr lang="en-US" altLang="zh-CN" b="1" dirty="0"/>
          </a:p>
          <a:p>
            <a:pPr lvl="6"/>
            <a:r>
              <a:rPr lang="zh-CN" altLang="en-US" b="1" dirty="0"/>
              <a:t>在生成器和判别器中添加某一标签信息</a:t>
            </a:r>
            <a:endParaRPr lang="en-US" altLang="zh-CN" b="1" dirty="0"/>
          </a:p>
          <a:p>
            <a:pPr lvl="4"/>
            <a:r>
              <a:rPr lang="zh-CN" altLang="en-US" b="1" dirty="0"/>
              <a:t>深度卷积生成式对抗网络（</a:t>
            </a:r>
            <a:r>
              <a:rPr lang="en-US" altLang="zh-CN" b="1" dirty="0"/>
              <a:t>DCGAN</a:t>
            </a:r>
            <a:r>
              <a:rPr lang="zh-CN" altLang="en-US" b="1" dirty="0"/>
              <a:t>）</a:t>
            </a:r>
            <a:endParaRPr lang="en-US" altLang="zh-CN" b="1" dirty="0"/>
          </a:p>
          <a:p>
            <a:pPr lvl="6"/>
            <a:r>
              <a:rPr lang="zh-CN" altLang="en-US" b="1" dirty="0"/>
              <a:t>判别器和生成器都使用了卷积神经网络（</a:t>
            </a:r>
            <a:r>
              <a:rPr lang="en-US" altLang="zh-CN" b="1" dirty="0"/>
              <a:t>CNN</a:t>
            </a:r>
            <a:r>
              <a:rPr lang="zh-CN" altLang="en-US" b="1" dirty="0"/>
              <a:t>）来替代</a:t>
            </a:r>
            <a:r>
              <a:rPr lang="en-US" altLang="zh-CN" b="1" dirty="0"/>
              <a:t>GAN </a:t>
            </a:r>
            <a:r>
              <a:rPr lang="zh-CN" altLang="en-US" b="1" dirty="0"/>
              <a:t>中的多层感知机</a:t>
            </a:r>
            <a:endParaRPr lang="en-US" altLang="zh-CN" b="1" dirty="0"/>
          </a:p>
          <a:p>
            <a:pPr lvl="6"/>
            <a:r>
              <a:rPr lang="zh-CN" altLang="en-US" b="1" dirty="0"/>
              <a:t>为了使整个网络可微，拿掉了</a:t>
            </a:r>
            <a:r>
              <a:rPr lang="en-US" altLang="zh-CN" b="1" dirty="0"/>
              <a:t>CNN </a:t>
            </a:r>
            <a:r>
              <a:rPr lang="zh-CN" altLang="en-US" b="1" dirty="0"/>
              <a:t>中的池化层</a:t>
            </a:r>
            <a:endParaRPr lang="en-US" altLang="zh-CN" b="1" dirty="0"/>
          </a:p>
          <a:p>
            <a:pPr lvl="6"/>
            <a:r>
              <a:rPr lang="zh-CN" altLang="en-US" b="1" dirty="0"/>
              <a:t>将全连接层以全局池化层替代以减轻计算量。</a:t>
            </a:r>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Tree>
    <p:extLst>
      <p:ext uri="{BB962C8B-B14F-4D97-AF65-F5344CB8AC3E}">
        <p14:creationId xmlns:p14="http://schemas.microsoft.com/office/powerpoint/2010/main" val="9495742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118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a:extLst>
              <a:ext uri="{FF2B5EF4-FFF2-40B4-BE49-F238E27FC236}">
                <a16:creationId xmlns:a16="http://schemas.microsoft.com/office/drawing/2014/main" id="{E9E9E5C6-1420-E76C-1D61-6FF7649311AC}"/>
              </a:ext>
            </a:extLst>
          </p:cNvPr>
          <p:cNvSpPr>
            <a:spLocks noGrp="1"/>
          </p:cNvSpPr>
          <p:nvPr>
            <p:ph idx="1"/>
          </p:nvPr>
        </p:nvSpPr>
        <p:spPr>
          <a:xfrm>
            <a:off x="539552" y="1571625"/>
            <a:ext cx="8229600" cy="4881710"/>
          </a:xfrm>
        </p:spPr>
        <p:txBody>
          <a:bodyPr/>
          <a:lstStyle/>
          <a:p>
            <a:r>
              <a:rPr lang="zh-CN" altLang="en-US" sz="2600" b="1" dirty="0">
                <a:latin typeface="+mn-lt"/>
                <a:ea typeface="+mn-ea"/>
              </a:rPr>
              <a:t>自编码（</a:t>
            </a:r>
            <a:r>
              <a:rPr lang="en-US" altLang="zh-CN" sz="2600" b="1" dirty="0">
                <a:latin typeface="+mn-lt"/>
                <a:ea typeface="+mn-ea"/>
              </a:rPr>
              <a:t>AE</a:t>
            </a:r>
            <a:r>
              <a:rPr lang="zh-CN" altLang="en-US" sz="2600" b="1" dirty="0">
                <a:latin typeface="+mn-lt"/>
                <a:ea typeface="+mn-ea"/>
              </a:rPr>
              <a:t>）</a:t>
            </a:r>
            <a:r>
              <a:rPr lang="zh-CN" altLang="en-US" b="1" dirty="0"/>
              <a:t>的学习过程</a:t>
            </a:r>
            <a:endParaRPr lang="en-US" altLang="zh-CN" sz="2600" b="1" dirty="0">
              <a:latin typeface="+mn-lt"/>
              <a:ea typeface="+mn-ea"/>
            </a:endParaRPr>
          </a:p>
          <a:p>
            <a:endParaRPr lang="en-US" altLang="zh-CN" b="1" dirty="0"/>
          </a:p>
          <a:p>
            <a:endParaRPr lang="en-US" altLang="zh-CN" sz="2600" b="1" dirty="0">
              <a:latin typeface="+mn-lt"/>
              <a:ea typeface="+mn-ea"/>
            </a:endParaRPr>
          </a:p>
          <a:p>
            <a:endParaRPr lang="en-US" altLang="zh-CN" b="1" dirty="0"/>
          </a:p>
          <a:p>
            <a:endParaRPr lang="en-US" altLang="zh-CN" sz="2600" b="1" dirty="0">
              <a:latin typeface="+mn-lt"/>
              <a:ea typeface="+mn-ea"/>
            </a:endParaRPr>
          </a:p>
          <a:p>
            <a:endParaRPr lang="en-US" altLang="zh-CN" b="1" dirty="0"/>
          </a:p>
          <a:p>
            <a:r>
              <a:rPr lang="zh-CN" altLang="en-US" b="1" dirty="0">
                <a:latin typeface="+mn-lt"/>
                <a:ea typeface="+mn-ea"/>
              </a:rPr>
              <a:t>自编码器由编码器和解码器两部分组成。</a:t>
            </a:r>
            <a:endParaRPr lang="en-US" altLang="zh-CN" b="1" dirty="0">
              <a:latin typeface="+mn-lt"/>
              <a:ea typeface="+mn-ea"/>
            </a:endParaRPr>
          </a:p>
          <a:p>
            <a:r>
              <a:rPr lang="zh-CN" altLang="en-US" b="1" dirty="0">
                <a:latin typeface="+mn-lt"/>
                <a:ea typeface="+mn-ea"/>
              </a:rPr>
              <a:t>编码器能将输入压缩成潜在空间表征，用编码函数</a:t>
            </a:r>
            <a:r>
              <a:rPr lang="en-US" altLang="zh-CN" b="1" dirty="0"/>
              <a:t>z</a:t>
            </a:r>
            <a:r>
              <a:rPr lang="en-US" altLang="zh-CN" b="1" dirty="0">
                <a:latin typeface="+mn-lt"/>
                <a:ea typeface="+mn-ea"/>
              </a:rPr>
              <a:t>=f(x)</a:t>
            </a:r>
            <a:r>
              <a:rPr lang="zh-CN" altLang="en-US" b="1" dirty="0">
                <a:latin typeface="+mn-lt"/>
                <a:ea typeface="+mn-ea"/>
              </a:rPr>
              <a:t>表示；解码器能够重构来自潜在空间表征的输入，用加码函数    </a:t>
            </a:r>
            <a:r>
              <a:rPr lang="en-US" altLang="zh-CN" b="1" dirty="0">
                <a:latin typeface="+mn-lt"/>
                <a:ea typeface="+mn-ea"/>
              </a:rPr>
              <a:t>=</a:t>
            </a:r>
            <a:r>
              <a:rPr lang="en-US" altLang="zh-CN" b="1" dirty="0"/>
              <a:t>g</a:t>
            </a:r>
            <a:r>
              <a:rPr lang="en-US" altLang="zh-CN" b="1" dirty="0">
                <a:latin typeface="+mn-lt"/>
                <a:ea typeface="+mn-ea"/>
              </a:rPr>
              <a:t>(z)</a:t>
            </a:r>
            <a:r>
              <a:rPr lang="zh-CN" altLang="en-US" b="1" dirty="0">
                <a:latin typeface="+mn-lt"/>
                <a:ea typeface="+mn-ea"/>
              </a:rPr>
              <a:t>来表示。目标是使输出  与输入</a:t>
            </a:r>
            <a:r>
              <a:rPr lang="en-US" altLang="zh-CN" b="1" dirty="0">
                <a:latin typeface="+mn-lt"/>
                <a:ea typeface="+mn-ea"/>
              </a:rPr>
              <a:t>X</a:t>
            </a:r>
            <a:r>
              <a:rPr lang="zh-CN" altLang="en-US" b="1" dirty="0"/>
              <a:t>尽量相似。</a:t>
            </a:r>
            <a:endParaRPr lang="zh-CN" altLang="en-US" b="1" dirty="0">
              <a:latin typeface="+mn-lt"/>
              <a:ea typeface="+mn-ea"/>
            </a:endParaRPr>
          </a:p>
          <a:p>
            <a:endParaRPr lang="zh-CN" altLang="en-US" sz="2600" b="1" dirty="0">
              <a:latin typeface="+mn-lt"/>
              <a:ea typeface="+mn-ea"/>
            </a:endParaRPr>
          </a:p>
          <a:p>
            <a:endParaRPr lang="en-US" altLang="zh-CN" dirty="0"/>
          </a:p>
          <a:p>
            <a:endParaRPr lang="zh-CN" altLang="en-US" dirty="0"/>
          </a:p>
        </p:txBody>
      </p:sp>
      <p:sp>
        <p:nvSpPr>
          <p:cNvPr id="9" name="Rectangle 2">
            <a:extLst>
              <a:ext uri="{FF2B5EF4-FFF2-40B4-BE49-F238E27FC236}">
                <a16:creationId xmlns:a16="http://schemas.microsoft.com/office/drawing/2014/main" id="{45AEBE85-0C40-24BB-758F-185AEBE08A9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a:extLst>
              <a:ext uri="{FF2B5EF4-FFF2-40B4-BE49-F238E27FC236}">
                <a16:creationId xmlns:a16="http://schemas.microsoft.com/office/drawing/2014/main" id="{74106900-6F57-90D7-C5E4-73330C1949B3}"/>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6">
            <a:extLst>
              <a:ext uri="{FF2B5EF4-FFF2-40B4-BE49-F238E27FC236}">
                <a16:creationId xmlns:a16="http://schemas.microsoft.com/office/drawing/2014/main" id="{12D42AD8-C8F5-F5D6-1A4D-839396DF89FA}"/>
              </a:ext>
            </a:extLst>
          </p:cNvPr>
          <p:cNvSpPr>
            <a:spLocks noChangeArrowheads="1"/>
          </p:cNvSpPr>
          <p:nvPr/>
        </p:nvSpPr>
        <p:spPr bwMode="auto">
          <a:xfrm>
            <a:off x="1259632" y="37170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 name="图片 22">
            <a:extLst>
              <a:ext uri="{FF2B5EF4-FFF2-40B4-BE49-F238E27FC236}">
                <a16:creationId xmlns:a16="http://schemas.microsoft.com/office/drawing/2014/main" id="{08C07AA2-F914-B26B-0F8D-7CF27D544468}"/>
              </a:ext>
            </a:extLst>
          </p:cNvPr>
          <p:cNvPicPr>
            <a:picLocks noChangeAspect="1"/>
          </p:cNvPicPr>
          <p:nvPr/>
        </p:nvPicPr>
        <p:blipFill>
          <a:blip r:embed="rId3"/>
          <a:stretch>
            <a:fillRect/>
          </a:stretch>
        </p:blipFill>
        <p:spPr>
          <a:xfrm>
            <a:off x="7665385" y="5655012"/>
            <a:ext cx="218983" cy="429690"/>
          </a:xfrm>
          <a:prstGeom prst="rect">
            <a:avLst/>
          </a:prstGeom>
        </p:spPr>
      </p:pic>
      <p:pic>
        <p:nvPicPr>
          <p:cNvPr id="24" name="图片 23">
            <a:extLst>
              <a:ext uri="{FF2B5EF4-FFF2-40B4-BE49-F238E27FC236}">
                <a16:creationId xmlns:a16="http://schemas.microsoft.com/office/drawing/2014/main" id="{E80E9182-33F9-3BC8-45D6-A79D5349A94F}"/>
              </a:ext>
            </a:extLst>
          </p:cNvPr>
          <p:cNvPicPr>
            <a:picLocks noChangeAspect="1"/>
          </p:cNvPicPr>
          <p:nvPr/>
        </p:nvPicPr>
        <p:blipFill>
          <a:blip r:embed="rId3"/>
          <a:stretch>
            <a:fillRect/>
          </a:stretch>
        </p:blipFill>
        <p:spPr>
          <a:xfrm>
            <a:off x="3344905" y="5661248"/>
            <a:ext cx="218983" cy="429690"/>
          </a:xfrm>
          <a:prstGeom prst="rect">
            <a:avLst/>
          </a:prstGeom>
        </p:spPr>
      </p:pic>
      <p:pic>
        <p:nvPicPr>
          <p:cNvPr id="5" name="图片 4">
            <a:extLst>
              <a:ext uri="{FF2B5EF4-FFF2-40B4-BE49-F238E27FC236}">
                <a16:creationId xmlns:a16="http://schemas.microsoft.com/office/drawing/2014/main" id="{37D7F1AF-0B7A-0743-9677-ABFF491641F8}"/>
              </a:ext>
            </a:extLst>
          </p:cNvPr>
          <p:cNvPicPr>
            <a:picLocks noChangeAspect="1"/>
          </p:cNvPicPr>
          <p:nvPr/>
        </p:nvPicPr>
        <p:blipFill>
          <a:blip r:embed="rId4"/>
          <a:stretch>
            <a:fillRect/>
          </a:stretch>
        </p:blipFill>
        <p:spPr>
          <a:xfrm>
            <a:off x="539552" y="2096616"/>
            <a:ext cx="7560840" cy="2196479"/>
          </a:xfrm>
          <a:prstGeom prst="rect">
            <a:avLst/>
          </a:prstGeom>
        </p:spPr>
      </p:pic>
    </p:spTree>
    <p:extLst>
      <p:ext uri="{BB962C8B-B14F-4D97-AF65-F5344CB8AC3E}">
        <p14:creationId xmlns:p14="http://schemas.microsoft.com/office/powerpoint/2010/main" val="37456479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119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a:extLst>
              <a:ext uri="{FF2B5EF4-FFF2-40B4-BE49-F238E27FC236}">
                <a16:creationId xmlns:a16="http://schemas.microsoft.com/office/drawing/2014/main" id="{E9E9E5C6-1420-E76C-1D61-6FF7649311AC}"/>
              </a:ext>
            </a:extLst>
          </p:cNvPr>
          <p:cNvSpPr>
            <a:spLocks noGrp="1"/>
          </p:cNvSpPr>
          <p:nvPr>
            <p:ph idx="1"/>
          </p:nvPr>
        </p:nvSpPr>
        <p:spPr>
          <a:xfrm>
            <a:off x="539552" y="1571625"/>
            <a:ext cx="8229600" cy="4881710"/>
          </a:xfrm>
        </p:spPr>
        <p:txBody>
          <a:bodyPr/>
          <a:lstStyle/>
          <a:p>
            <a:r>
              <a:rPr lang="zh-CN" altLang="en-US" b="1" dirty="0"/>
              <a:t>降噪自编码器学习过程</a:t>
            </a:r>
            <a:endParaRPr lang="en-US" altLang="zh-CN" b="1" dirty="0"/>
          </a:p>
          <a:p>
            <a:endParaRPr lang="en-US" altLang="zh-CN" b="1" dirty="0"/>
          </a:p>
          <a:p>
            <a:endParaRPr lang="en-US" altLang="zh-CN" sz="2600" b="1" dirty="0">
              <a:latin typeface="+mn-lt"/>
              <a:ea typeface="+mn-ea"/>
            </a:endParaRPr>
          </a:p>
          <a:p>
            <a:endParaRPr lang="en-US" altLang="zh-CN" b="1" dirty="0"/>
          </a:p>
          <a:p>
            <a:endParaRPr lang="en-US" altLang="zh-CN" sz="2600" b="1" dirty="0">
              <a:latin typeface="+mn-lt"/>
              <a:ea typeface="+mn-ea"/>
            </a:endParaRPr>
          </a:p>
          <a:p>
            <a:endParaRPr lang="en-US" altLang="zh-CN" b="1" dirty="0"/>
          </a:p>
          <a:p>
            <a:r>
              <a:rPr lang="zh-CN" altLang="en-US" b="1" dirty="0"/>
              <a:t>降</a:t>
            </a:r>
            <a:r>
              <a:rPr lang="zh-CN" altLang="en-US" sz="2600" b="1" dirty="0">
                <a:latin typeface="+mn-lt"/>
                <a:ea typeface="+mn-ea"/>
              </a:rPr>
              <a:t>噪自编码器目的是为了训练泛化能力更强的模型</a:t>
            </a:r>
            <a:endParaRPr lang="en-US" altLang="zh-CN" sz="2600" b="1" dirty="0">
              <a:latin typeface="+mn-lt"/>
              <a:ea typeface="+mn-ea"/>
            </a:endParaRPr>
          </a:p>
          <a:p>
            <a:r>
              <a:rPr lang="zh-CN" altLang="en-US" b="1" dirty="0"/>
              <a:t>具体实现</a:t>
            </a:r>
            <a:endParaRPr lang="en-US" altLang="zh-CN" b="1" dirty="0"/>
          </a:p>
          <a:p>
            <a:pPr lvl="2"/>
            <a:r>
              <a:rPr lang="zh-CN" altLang="en-US" b="1" dirty="0"/>
              <a:t>在输入数据中随机添加一些噪声</a:t>
            </a:r>
            <a:endParaRPr lang="en-US" altLang="zh-CN" b="1" dirty="0"/>
          </a:p>
          <a:p>
            <a:pPr lvl="2"/>
            <a:r>
              <a:rPr lang="zh-CN" altLang="en-US" b="1" dirty="0"/>
              <a:t>其他与一般自编码一样</a:t>
            </a:r>
            <a:endParaRPr lang="en-US" altLang="zh-CN" b="1" dirty="0"/>
          </a:p>
          <a:p>
            <a:pPr lvl="2"/>
            <a:r>
              <a:rPr lang="zh-CN" altLang="en-US" b="1" dirty="0"/>
              <a:t>损失函数也是尽量使输入与输出接近。</a:t>
            </a:r>
            <a:endParaRPr lang="en-US" altLang="zh-CN" b="1" dirty="0"/>
          </a:p>
          <a:p>
            <a:endParaRPr lang="zh-CN" altLang="en-US" sz="2600" b="1" dirty="0">
              <a:latin typeface="+mn-lt"/>
              <a:ea typeface="+mn-ea"/>
            </a:endParaRPr>
          </a:p>
          <a:p>
            <a:endParaRPr lang="en-US" altLang="zh-CN" dirty="0"/>
          </a:p>
          <a:p>
            <a:endParaRPr lang="zh-CN" altLang="en-US" dirty="0"/>
          </a:p>
        </p:txBody>
      </p:sp>
      <p:sp>
        <p:nvSpPr>
          <p:cNvPr id="9" name="Rectangle 2">
            <a:extLst>
              <a:ext uri="{FF2B5EF4-FFF2-40B4-BE49-F238E27FC236}">
                <a16:creationId xmlns:a16="http://schemas.microsoft.com/office/drawing/2014/main" id="{45AEBE85-0C40-24BB-758F-185AEBE08A9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a:extLst>
              <a:ext uri="{FF2B5EF4-FFF2-40B4-BE49-F238E27FC236}">
                <a16:creationId xmlns:a16="http://schemas.microsoft.com/office/drawing/2014/main" id="{74106900-6F57-90D7-C5E4-73330C1949B3}"/>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6">
            <a:extLst>
              <a:ext uri="{FF2B5EF4-FFF2-40B4-BE49-F238E27FC236}">
                <a16:creationId xmlns:a16="http://schemas.microsoft.com/office/drawing/2014/main" id="{12D42AD8-C8F5-F5D6-1A4D-839396DF89FA}"/>
              </a:ext>
            </a:extLst>
          </p:cNvPr>
          <p:cNvSpPr>
            <a:spLocks noChangeArrowheads="1"/>
          </p:cNvSpPr>
          <p:nvPr/>
        </p:nvSpPr>
        <p:spPr bwMode="auto">
          <a:xfrm>
            <a:off x="1259632" y="37170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 name="图片 22">
            <a:extLst>
              <a:ext uri="{FF2B5EF4-FFF2-40B4-BE49-F238E27FC236}">
                <a16:creationId xmlns:a16="http://schemas.microsoft.com/office/drawing/2014/main" id="{08C07AA2-F914-B26B-0F8D-7CF27D544468}"/>
              </a:ext>
            </a:extLst>
          </p:cNvPr>
          <p:cNvPicPr>
            <a:picLocks noChangeAspect="1"/>
          </p:cNvPicPr>
          <p:nvPr/>
        </p:nvPicPr>
        <p:blipFill>
          <a:blip r:embed="rId3"/>
          <a:stretch>
            <a:fillRect/>
          </a:stretch>
        </p:blipFill>
        <p:spPr>
          <a:xfrm>
            <a:off x="7017313" y="5655012"/>
            <a:ext cx="218983" cy="429690"/>
          </a:xfrm>
          <a:prstGeom prst="rect">
            <a:avLst/>
          </a:prstGeom>
        </p:spPr>
      </p:pic>
      <p:pic>
        <p:nvPicPr>
          <p:cNvPr id="5" name="图片 4">
            <a:extLst>
              <a:ext uri="{FF2B5EF4-FFF2-40B4-BE49-F238E27FC236}">
                <a16:creationId xmlns:a16="http://schemas.microsoft.com/office/drawing/2014/main" id="{3B687BB1-39AD-D37C-456B-B45F97BCB5E4}"/>
              </a:ext>
            </a:extLst>
          </p:cNvPr>
          <p:cNvPicPr>
            <a:picLocks noChangeAspect="1"/>
          </p:cNvPicPr>
          <p:nvPr/>
        </p:nvPicPr>
        <p:blipFill>
          <a:blip r:embed="rId4"/>
          <a:stretch>
            <a:fillRect/>
          </a:stretch>
        </p:blipFill>
        <p:spPr>
          <a:xfrm>
            <a:off x="672952" y="2060848"/>
            <a:ext cx="7632848" cy="2274724"/>
          </a:xfrm>
          <a:prstGeom prst="rect">
            <a:avLst/>
          </a:prstGeom>
        </p:spPr>
      </p:pic>
    </p:spTree>
    <p:extLst>
      <p:ext uri="{BB962C8B-B14F-4D97-AF65-F5344CB8AC3E}">
        <p14:creationId xmlns:p14="http://schemas.microsoft.com/office/powerpoint/2010/main" val="1116284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1</a:t>
            </a:r>
            <a:r>
              <a:rPr lang="zh-CN" altLang="en-US" sz="5400" dirty="0"/>
              <a:t>章 </a:t>
            </a:r>
            <a:r>
              <a:rPr lang="en-US" altLang="zh-CN" sz="5400" dirty="0"/>
              <a:t>NumPy</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12</a:t>
            </a:fld>
            <a:endParaRPr lang="zh-CN" altLang="en-US" sz="2400" dirty="0"/>
          </a:p>
        </p:txBody>
      </p:sp>
      <p:sp>
        <p:nvSpPr>
          <p:cNvPr id="829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5"/>
          <p:cNvSpPr txBox="1">
            <a:spLocks/>
          </p:cNvSpPr>
          <p:nvPr/>
        </p:nvSpPr>
        <p:spPr bwMode="auto">
          <a:xfrm>
            <a:off x="457200" y="1500175"/>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lang="zh-CN" altLang="en-US" sz="2600" dirty="0">
                <a:latin typeface="+mn-lt"/>
                <a:ea typeface="+mn-ea"/>
              </a:rPr>
              <a:t>通用函数</a:t>
            </a: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endParaRPr lang="en-US" altLang="zh-CN" sz="2600" dirty="0">
              <a:latin typeface="+mn-lt"/>
              <a:ea typeface="+mn-ea"/>
            </a:endParaRPr>
          </a:p>
        </p:txBody>
      </p:sp>
      <p:pic>
        <p:nvPicPr>
          <p:cNvPr id="2" name="图片 1">
            <a:extLst>
              <a:ext uri="{FF2B5EF4-FFF2-40B4-BE49-F238E27FC236}">
                <a16:creationId xmlns:a16="http://schemas.microsoft.com/office/drawing/2014/main" id="{584A196D-7A7A-938E-F047-2194A7ADB4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11560" y="2132857"/>
            <a:ext cx="7704856" cy="4334606"/>
          </a:xfrm>
          <a:prstGeom prst="rect">
            <a:avLst/>
          </a:prstGeom>
          <a:noFill/>
          <a:ln>
            <a:noFill/>
          </a:ln>
        </p:spPr>
      </p:pic>
    </p:spTree>
    <p:extLst>
      <p:ext uri="{BB962C8B-B14F-4D97-AF65-F5344CB8AC3E}">
        <p14:creationId xmlns:p14="http://schemas.microsoft.com/office/powerpoint/2010/main" val="24224991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120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a:extLst>
              <a:ext uri="{FF2B5EF4-FFF2-40B4-BE49-F238E27FC236}">
                <a16:creationId xmlns:a16="http://schemas.microsoft.com/office/drawing/2014/main" id="{E9E9E5C6-1420-E76C-1D61-6FF7649311AC}"/>
              </a:ext>
            </a:extLst>
          </p:cNvPr>
          <p:cNvSpPr>
            <a:spLocks noGrp="1"/>
          </p:cNvSpPr>
          <p:nvPr>
            <p:ph idx="1"/>
          </p:nvPr>
        </p:nvSpPr>
        <p:spPr>
          <a:xfrm>
            <a:off x="539552" y="1571625"/>
            <a:ext cx="8229600" cy="4881710"/>
          </a:xfrm>
        </p:spPr>
        <p:txBody>
          <a:bodyPr/>
          <a:lstStyle/>
          <a:p>
            <a:r>
              <a:rPr lang="zh-CN" altLang="en-US" b="1" dirty="0"/>
              <a:t>自编码器的主要应用</a:t>
            </a:r>
            <a:endParaRPr lang="en-US" altLang="zh-CN" b="1" dirty="0"/>
          </a:p>
          <a:p>
            <a:pPr lvl="1"/>
            <a:r>
              <a:rPr lang="zh-CN" altLang="en-US" b="1" dirty="0"/>
              <a:t>降维</a:t>
            </a:r>
            <a:endParaRPr lang="en-US" altLang="zh-CN" b="1" dirty="0"/>
          </a:p>
          <a:p>
            <a:pPr lvl="2"/>
            <a:r>
              <a:rPr lang="en-US" altLang="zh-CN" b="1" dirty="0"/>
              <a:t>PCA</a:t>
            </a:r>
            <a:r>
              <a:rPr lang="zh-CN" altLang="en-US" b="1" dirty="0"/>
              <a:t>是一种线性变换，通过降维映射寻找一个方差最大、误差最小变量来表征数据特征。</a:t>
            </a:r>
            <a:endParaRPr lang="en-US" altLang="zh-CN" b="1" dirty="0"/>
          </a:p>
          <a:p>
            <a:pPr lvl="2"/>
            <a:r>
              <a:rPr lang="zh-CN" altLang="en-US" b="1" dirty="0"/>
              <a:t>自编码利用神经网络学习到数据中的自然结构，找到了一个有效地低维表示。</a:t>
            </a:r>
            <a:endParaRPr lang="en-US" altLang="zh-CN" b="1" dirty="0"/>
          </a:p>
          <a:p>
            <a:pPr lvl="1"/>
            <a:r>
              <a:rPr lang="zh-CN" altLang="en-US" b="1" dirty="0"/>
              <a:t>模拟输入</a:t>
            </a:r>
            <a:endParaRPr lang="en-US" altLang="zh-CN" b="1" dirty="0"/>
          </a:p>
          <a:p>
            <a:pPr lvl="2"/>
            <a:r>
              <a:rPr lang="zh-CN" altLang="en-US" b="1" dirty="0">
                <a:latin typeface="+mn-lt"/>
                <a:ea typeface="+mn-ea"/>
              </a:rPr>
              <a:t>自动编码器实际上不算是真正的学习如何去重建原始图像，它不去学习原始数据的分布，而只是通过逐像素的比较原始图像和重建图像的误差，逐步优化重建结果，故图像一般不很清晰。</a:t>
            </a:r>
            <a:endParaRPr lang="en-US" altLang="zh-CN" b="1" dirty="0"/>
          </a:p>
          <a:p>
            <a:pPr lvl="1"/>
            <a:r>
              <a:rPr lang="zh-CN" altLang="en-US" b="1" dirty="0"/>
              <a:t>降</a:t>
            </a:r>
            <a:r>
              <a:rPr lang="zh-CN" altLang="en-US" b="1" dirty="0">
                <a:latin typeface="+mn-lt"/>
                <a:ea typeface="+mn-ea"/>
              </a:rPr>
              <a:t>噪</a:t>
            </a:r>
            <a:endParaRPr lang="en-US" altLang="zh-CN" b="1" dirty="0">
              <a:latin typeface="+mn-lt"/>
              <a:ea typeface="+mn-ea"/>
            </a:endParaRPr>
          </a:p>
          <a:p>
            <a:pPr lvl="2"/>
            <a:r>
              <a:rPr lang="zh-CN" altLang="en-US" b="1" dirty="0">
                <a:latin typeface="+mn-lt"/>
                <a:ea typeface="+mn-ea"/>
              </a:rPr>
              <a:t>能够从有噪音的原始数据中恢复出真正的原始数据，模型有更强的鲁棒性</a:t>
            </a:r>
            <a:r>
              <a:rPr lang="zh-CN" altLang="en-US" b="1" dirty="0"/>
              <a:t>。</a:t>
            </a:r>
            <a:endParaRPr lang="en-US" altLang="zh-CN" b="1" dirty="0">
              <a:latin typeface="+mn-lt"/>
              <a:ea typeface="+mn-ea"/>
            </a:endParaRPr>
          </a:p>
          <a:p>
            <a:pPr lvl="2"/>
            <a:endParaRPr lang="en-US" altLang="zh-CN" b="1" dirty="0"/>
          </a:p>
          <a:p>
            <a:endParaRPr lang="en-US" altLang="zh-CN" b="1" dirty="0"/>
          </a:p>
          <a:p>
            <a:endParaRPr lang="zh-CN" altLang="en-US" sz="2600" b="1" dirty="0">
              <a:latin typeface="+mn-lt"/>
              <a:ea typeface="+mn-ea"/>
            </a:endParaRPr>
          </a:p>
          <a:p>
            <a:endParaRPr lang="en-US" altLang="zh-CN" dirty="0"/>
          </a:p>
          <a:p>
            <a:endParaRPr lang="zh-CN" altLang="en-US" dirty="0"/>
          </a:p>
        </p:txBody>
      </p:sp>
      <p:sp>
        <p:nvSpPr>
          <p:cNvPr id="9" name="Rectangle 2">
            <a:extLst>
              <a:ext uri="{FF2B5EF4-FFF2-40B4-BE49-F238E27FC236}">
                <a16:creationId xmlns:a16="http://schemas.microsoft.com/office/drawing/2014/main" id="{45AEBE85-0C40-24BB-758F-185AEBE08A9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4">
            <a:extLst>
              <a:ext uri="{FF2B5EF4-FFF2-40B4-BE49-F238E27FC236}">
                <a16:creationId xmlns:a16="http://schemas.microsoft.com/office/drawing/2014/main" id="{74106900-6F57-90D7-C5E4-73330C1949B3}"/>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6">
            <a:extLst>
              <a:ext uri="{FF2B5EF4-FFF2-40B4-BE49-F238E27FC236}">
                <a16:creationId xmlns:a16="http://schemas.microsoft.com/office/drawing/2014/main" id="{12D42AD8-C8F5-F5D6-1A4D-839396DF89FA}"/>
              </a:ext>
            </a:extLst>
          </p:cNvPr>
          <p:cNvSpPr>
            <a:spLocks noChangeArrowheads="1"/>
          </p:cNvSpPr>
          <p:nvPr/>
        </p:nvSpPr>
        <p:spPr bwMode="auto">
          <a:xfrm>
            <a:off x="1259632" y="37170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641658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121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a:extLst>
              <a:ext uri="{FF2B5EF4-FFF2-40B4-BE49-F238E27FC236}">
                <a16:creationId xmlns:a16="http://schemas.microsoft.com/office/drawing/2014/main" id="{2DF13AFE-87F4-1CE2-63F1-FF6FA489D8F5}"/>
              </a:ext>
            </a:extLst>
          </p:cNvPr>
          <p:cNvSpPr>
            <a:spLocks noGrp="1"/>
          </p:cNvSpPr>
          <p:nvPr>
            <p:ph idx="1"/>
          </p:nvPr>
        </p:nvSpPr>
        <p:spPr>
          <a:xfrm>
            <a:off x="457200" y="1357313"/>
            <a:ext cx="8147248" cy="4967287"/>
          </a:xfrm>
        </p:spPr>
        <p:txBody>
          <a:bodyPr/>
          <a:lstStyle/>
          <a:p>
            <a:r>
              <a:rPr lang="zh-CN" altLang="en-US" sz="2600" b="1" dirty="0">
                <a:latin typeface="+mn-lt"/>
                <a:ea typeface="+mn-ea"/>
              </a:rPr>
              <a:t>变分自编码（</a:t>
            </a:r>
            <a:r>
              <a:rPr lang="en-US" altLang="zh-CN" sz="2600" b="1" dirty="0">
                <a:latin typeface="+mn-lt"/>
                <a:ea typeface="+mn-ea"/>
              </a:rPr>
              <a:t>VAE</a:t>
            </a:r>
            <a:r>
              <a:rPr lang="zh-CN" altLang="en-US" sz="2600" b="1" dirty="0">
                <a:latin typeface="+mn-lt"/>
                <a:ea typeface="+mn-ea"/>
              </a:rPr>
              <a:t>）的直观理解</a:t>
            </a:r>
            <a:endParaRPr lang="en-US" altLang="zh-CN" sz="2600" b="1" dirty="0">
              <a:latin typeface="+mn-lt"/>
              <a:ea typeface="+mn-ea"/>
            </a:endParaRPr>
          </a:p>
          <a:p>
            <a:pPr lvl="1"/>
            <a:r>
              <a:rPr lang="zh-CN" altLang="en-US" b="1" dirty="0"/>
              <a:t>自编码是像素级的简单模拟</a:t>
            </a:r>
            <a:endParaRPr lang="en-US" altLang="zh-CN" b="1" dirty="0"/>
          </a:p>
          <a:p>
            <a:pPr lvl="1"/>
            <a:r>
              <a:rPr lang="en-US" altLang="zh-CN" b="1" dirty="0"/>
              <a:t>VAE</a:t>
            </a:r>
            <a:r>
              <a:rPr lang="zh-CN" altLang="en-US" b="1" dirty="0"/>
              <a:t>通过使编码器返回隐空间中的分布</a:t>
            </a:r>
            <a:r>
              <a:rPr lang="en-US" altLang="zh-CN" b="1" dirty="0"/>
              <a:t>p(x)</a:t>
            </a:r>
            <a:r>
              <a:rPr lang="zh-CN" altLang="en-US" b="1" dirty="0"/>
              <a:t>而不是单个点</a:t>
            </a:r>
            <a:r>
              <a:rPr lang="en-US" altLang="zh-CN" b="1" dirty="0"/>
              <a:t>,</a:t>
            </a:r>
            <a:r>
              <a:rPr lang="zh-CN" altLang="en-US" b="1" dirty="0"/>
              <a:t>如下图所示。</a:t>
            </a:r>
            <a:endParaRPr lang="en-US" altLang="zh-CN" b="1" dirty="0"/>
          </a:p>
          <a:p>
            <a:pPr lvl="1"/>
            <a:endParaRPr lang="en-US" altLang="zh-CN" b="1" dirty="0"/>
          </a:p>
          <a:p>
            <a:pPr lvl="1"/>
            <a:endParaRPr lang="zh-CN" altLang="en-US" dirty="0"/>
          </a:p>
        </p:txBody>
      </p:sp>
      <p:pic>
        <p:nvPicPr>
          <p:cNvPr id="6" name="图片 5">
            <a:extLst>
              <a:ext uri="{FF2B5EF4-FFF2-40B4-BE49-F238E27FC236}">
                <a16:creationId xmlns:a16="http://schemas.microsoft.com/office/drawing/2014/main" id="{0C6A4DB7-D6C8-FBCB-11C5-1EE5F0047482}"/>
              </a:ext>
            </a:extLst>
          </p:cNvPr>
          <p:cNvPicPr>
            <a:picLocks noChangeAspect="1"/>
          </p:cNvPicPr>
          <p:nvPr/>
        </p:nvPicPr>
        <p:blipFill>
          <a:blip r:embed="rId3"/>
          <a:stretch>
            <a:fillRect/>
          </a:stretch>
        </p:blipFill>
        <p:spPr>
          <a:xfrm>
            <a:off x="683568" y="2996952"/>
            <a:ext cx="7344816" cy="354196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122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a:extLst>
              <a:ext uri="{FF2B5EF4-FFF2-40B4-BE49-F238E27FC236}">
                <a16:creationId xmlns:a16="http://schemas.microsoft.com/office/drawing/2014/main" id="{2DF13AFE-87F4-1CE2-63F1-FF6FA489D8F5}"/>
              </a:ext>
            </a:extLst>
          </p:cNvPr>
          <p:cNvSpPr>
            <a:spLocks noGrp="1"/>
          </p:cNvSpPr>
          <p:nvPr>
            <p:ph idx="1"/>
          </p:nvPr>
        </p:nvSpPr>
        <p:spPr>
          <a:xfrm>
            <a:off x="294928" y="1481490"/>
            <a:ext cx="8147248" cy="4816474"/>
          </a:xfrm>
        </p:spPr>
        <p:txBody>
          <a:bodyPr/>
          <a:lstStyle/>
          <a:p>
            <a:r>
              <a:rPr lang="en-US" altLang="zh-CN" b="1" dirty="0"/>
              <a:t>VAE</a:t>
            </a:r>
            <a:r>
              <a:rPr lang="zh-CN" altLang="en-US" b="1" dirty="0"/>
              <a:t>学习输入的分布而不是一个点，学到分布后，不同点构成的图像将是连续的。</a:t>
            </a:r>
            <a:endParaRPr lang="en-US" altLang="zh-CN" b="1" dirty="0"/>
          </a:p>
          <a:p>
            <a:pPr lvl="1"/>
            <a:r>
              <a:rPr lang="zh-CN" altLang="en-US" b="1" dirty="0"/>
              <a:t>假设输入数据中有两把椅子</a:t>
            </a:r>
            <a:endParaRPr lang="en-US" altLang="zh-CN" b="1" dirty="0"/>
          </a:p>
          <a:p>
            <a:endParaRPr lang="en-US" altLang="zh-CN" b="1" dirty="0"/>
          </a:p>
          <a:p>
            <a:endParaRPr lang="en-US" altLang="zh-CN" b="1" dirty="0"/>
          </a:p>
          <a:p>
            <a:pPr lvl="1"/>
            <a:r>
              <a:rPr lang="zh-CN" altLang="en-US" b="1" dirty="0">
                <a:latin typeface="+mn-lt"/>
                <a:ea typeface="+mn-ea"/>
              </a:rPr>
              <a:t>假设两把椅子图像压缩为以下</a:t>
            </a:r>
            <a:r>
              <a:rPr lang="en-US" altLang="zh-CN" b="1" dirty="0">
                <a:latin typeface="+mn-lt"/>
                <a:ea typeface="+mn-ea"/>
              </a:rPr>
              <a:t>2D</a:t>
            </a:r>
            <a:r>
              <a:rPr lang="zh-CN" altLang="en-US" b="1" dirty="0">
                <a:latin typeface="+mn-lt"/>
                <a:ea typeface="+mn-ea"/>
              </a:rPr>
              <a:t>向量</a:t>
            </a:r>
            <a:r>
              <a:rPr lang="en-US" altLang="zh-CN" b="1" dirty="0">
                <a:latin typeface="+mn-lt"/>
                <a:ea typeface="+mn-ea"/>
              </a:rPr>
              <a:t>[0.4</a:t>
            </a:r>
            <a:r>
              <a:rPr lang="zh-CN" altLang="en-US" b="1" dirty="0">
                <a:latin typeface="+mn-lt"/>
                <a:ea typeface="+mn-ea"/>
              </a:rPr>
              <a:t>，</a:t>
            </a:r>
            <a:r>
              <a:rPr lang="en-US" altLang="zh-CN" b="1" dirty="0">
                <a:latin typeface="+mn-lt"/>
                <a:ea typeface="+mn-ea"/>
              </a:rPr>
              <a:t>0.5]</a:t>
            </a:r>
            <a:r>
              <a:rPr lang="zh-CN" altLang="en-US" b="1" dirty="0">
                <a:latin typeface="+mn-lt"/>
                <a:ea typeface="+mn-ea"/>
              </a:rPr>
              <a:t>和</a:t>
            </a:r>
            <a:r>
              <a:rPr lang="en-US" altLang="zh-CN" b="1" dirty="0">
                <a:latin typeface="+mn-lt"/>
                <a:ea typeface="+mn-ea"/>
              </a:rPr>
              <a:t>[0.45</a:t>
            </a:r>
            <a:r>
              <a:rPr lang="zh-CN" altLang="en-US" b="1" dirty="0">
                <a:latin typeface="+mn-lt"/>
                <a:ea typeface="+mn-ea"/>
              </a:rPr>
              <a:t>，</a:t>
            </a:r>
            <a:r>
              <a:rPr lang="en-US" altLang="zh-CN" b="1" dirty="0">
                <a:latin typeface="+mn-lt"/>
                <a:ea typeface="+mn-ea"/>
              </a:rPr>
              <a:t>0.45]</a:t>
            </a:r>
            <a:r>
              <a:rPr lang="zh-CN" altLang="en-US" b="1" dirty="0">
                <a:latin typeface="+mn-lt"/>
                <a:ea typeface="+mn-ea"/>
              </a:rPr>
              <a:t>。假设办公桌被压缩为</a:t>
            </a:r>
            <a:r>
              <a:rPr lang="en-US" altLang="zh-CN" b="1" dirty="0">
                <a:latin typeface="+mn-lt"/>
                <a:ea typeface="+mn-ea"/>
              </a:rPr>
              <a:t>[0.6</a:t>
            </a:r>
            <a:r>
              <a:rPr lang="zh-CN" altLang="en-US" b="1" dirty="0">
                <a:latin typeface="+mn-lt"/>
                <a:ea typeface="+mn-ea"/>
              </a:rPr>
              <a:t>，</a:t>
            </a:r>
            <a:r>
              <a:rPr lang="en-US" altLang="zh-CN" b="1" dirty="0">
                <a:latin typeface="+mn-lt"/>
                <a:ea typeface="+mn-ea"/>
              </a:rPr>
              <a:t>0.75]</a:t>
            </a:r>
            <a:r>
              <a:rPr lang="zh-CN" altLang="en-US" b="1" dirty="0">
                <a:latin typeface="+mn-lt"/>
                <a:ea typeface="+mn-ea"/>
              </a:rPr>
              <a:t>。 如果要在潜在空间上进行插值，则需要对“椅子”群集和“办公桌”群集之间的潜在空间中的点进行采样。我们可以将这些采样的</a:t>
            </a:r>
            <a:r>
              <a:rPr lang="en-US" altLang="zh-CN" b="1" dirty="0">
                <a:latin typeface="+mn-lt"/>
                <a:ea typeface="+mn-ea"/>
              </a:rPr>
              <a:t>2D</a:t>
            </a:r>
            <a:r>
              <a:rPr lang="zh-CN" altLang="en-US" b="1" dirty="0">
                <a:latin typeface="+mn-lt"/>
                <a:ea typeface="+mn-ea"/>
              </a:rPr>
              <a:t>向量输入模型的解码器，瞧！ 我们得到的“新”图像看起来像是椅子和桌子之间的变体</a:t>
            </a:r>
            <a:endParaRPr lang="en-US" altLang="zh-CN" b="1" dirty="0">
              <a:latin typeface="+mn-lt"/>
              <a:ea typeface="+mn-ea"/>
            </a:endParaRPr>
          </a:p>
          <a:p>
            <a:pPr lvl="1"/>
            <a:endParaRPr lang="en-US" altLang="zh-CN" b="1" dirty="0"/>
          </a:p>
          <a:p>
            <a:pPr lvl="1"/>
            <a:endParaRPr lang="en-US" altLang="zh-CN" b="1" dirty="0"/>
          </a:p>
          <a:p>
            <a:pPr lvl="1"/>
            <a:endParaRPr lang="zh-CN" altLang="en-US" dirty="0"/>
          </a:p>
        </p:txBody>
      </p:sp>
      <p:sp>
        <p:nvSpPr>
          <p:cNvPr id="10" name="Rectangle 4">
            <a:extLst>
              <a:ext uri="{FF2B5EF4-FFF2-40B4-BE49-F238E27FC236}">
                <a16:creationId xmlns:a16="http://schemas.microsoft.com/office/drawing/2014/main" id="{54D02E64-BE30-7F46-0D42-E0B60AE6020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a:extLst>
              <a:ext uri="{FF2B5EF4-FFF2-40B4-BE49-F238E27FC236}">
                <a16:creationId xmlns:a16="http://schemas.microsoft.com/office/drawing/2014/main" id="{0BBA6781-3A7F-7DFD-7D7E-9B85D0D9CC86}"/>
              </a:ext>
            </a:extLst>
          </p:cNvPr>
          <p:cNvPicPr>
            <a:picLocks noChangeAspect="1"/>
          </p:cNvPicPr>
          <p:nvPr/>
        </p:nvPicPr>
        <p:blipFill>
          <a:blip r:embed="rId3"/>
          <a:stretch>
            <a:fillRect/>
          </a:stretch>
        </p:blipFill>
        <p:spPr>
          <a:xfrm>
            <a:off x="2267745" y="2813018"/>
            <a:ext cx="3926764" cy="1009702"/>
          </a:xfrm>
          <a:prstGeom prst="rect">
            <a:avLst/>
          </a:prstGeom>
        </p:spPr>
      </p:pic>
    </p:spTree>
    <p:extLst>
      <p:ext uri="{BB962C8B-B14F-4D97-AF65-F5344CB8AC3E}">
        <p14:creationId xmlns:p14="http://schemas.microsoft.com/office/powerpoint/2010/main" val="10755898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123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a:extLst>
              <a:ext uri="{FF2B5EF4-FFF2-40B4-BE49-F238E27FC236}">
                <a16:creationId xmlns:a16="http://schemas.microsoft.com/office/drawing/2014/main" id="{2DF13AFE-87F4-1CE2-63F1-FF6FA489D8F5}"/>
              </a:ext>
            </a:extLst>
          </p:cNvPr>
          <p:cNvSpPr>
            <a:spLocks noGrp="1"/>
          </p:cNvSpPr>
          <p:nvPr>
            <p:ph idx="1"/>
          </p:nvPr>
        </p:nvSpPr>
        <p:spPr>
          <a:xfrm>
            <a:off x="457200" y="1357314"/>
            <a:ext cx="8147248" cy="4816474"/>
          </a:xfrm>
        </p:spPr>
        <p:txBody>
          <a:bodyPr/>
          <a:lstStyle/>
          <a:p>
            <a:pPr lvl="1"/>
            <a:endParaRPr lang="en-US" altLang="zh-CN" b="1" dirty="0"/>
          </a:p>
          <a:p>
            <a:pPr lvl="1"/>
            <a:endParaRPr lang="en-US" altLang="zh-CN" b="1" dirty="0"/>
          </a:p>
          <a:p>
            <a:pPr lvl="1"/>
            <a:endParaRPr lang="zh-CN" altLang="en-US" dirty="0"/>
          </a:p>
        </p:txBody>
      </p:sp>
      <p:pic>
        <p:nvPicPr>
          <p:cNvPr id="2" name="图片 1">
            <a:extLst>
              <a:ext uri="{FF2B5EF4-FFF2-40B4-BE49-F238E27FC236}">
                <a16:creationId xmlns:a16="http://schemas.microsoft.com/office/drawing/2014/main" id="{EB4AC103-CA08-2D98-5127-356CBCD93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3645025"/>
            <a:ext cx="5400600" cy="2496790"/>
          </a:xfrm>
          <a:prstGeom prst="rect">
            <a:avLst/>
          </a:prstGeom>
        </p:spPr>
      </p:pic>
      <p:pic>
        <p:nvPicPr>
          <p:cNvPr id="5" name="图片 4">
            <a:extLst>
              <a:ext uri="{FF2B5EF4-FFF2-40B4-BE49-F238E27FC236}">
                <a16:creationId xmlns:a16="http://schemas.microsoft.com/office/drawing/2014/main" id="{4CB95725-80CF-CA7D-A829-F8FD95B6317A}"/>
              </a:ext>
            </a:extLst>
          </p:cNvPr>
          <p:cNvPicPr>
            <a:picLocks noChangeAspect="1"/>
          </p:cNvPicPr>
          <p:nvPr/>
        </p:nvPicPr>
        <p:blipFill>
          <a:blip r:embed="rId4"/>
          <a:stretch>
            <a:fillRect/>
          </a:stretch>
        </p:blipFill>
        <p:spPr>
          <a:xfrm>
            <a:off x="548928" y="2342278"/>
            <a:ext cx="7470576" cy="1009702"/>
          </a:xfrm>
          <a:prstGeom prst="rect">
            <a:avLst/>
          </a:prstGeom>
        </p:spPr>
      </p:pic>
      <p:sp>
        <p:nvSpPr>
          <p:cNvPr id="10" name="内容占位符 2">
            <a:extLst>
              <a:ext uri="{FF2B5EF4-FFF2-40B4-BE49-F238E27FC236}">
                <a16:creationId xmlns:a16="http://schemas.microsoft.com/office/drawing/2014/main" id="{6CFA80BB-EEFF-7CE2-5E43-13C89B1034A1}"/>
              </a:ext>
            </a:extLst>
          </p:cNvPr>
          <p:cNvSpPr txBox="1">
            <a:spLocks/>
          </p:cNvSpPr>
          <p:nvPr/>
        </p:nvSpPr>
        <p:spPr bwMode="auto">
          <a:xfrm>
            <a:off x="529208" y="1448595"/>
            <a:ext cx="8147248" cy="48164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altLang="zh-CN" b="1" dirty="0"/>
              <a:t>VAE</a:t>
            </a:r>
            <a:r>
              <a:rPr lang="zh-CN" altLang="en-US" b="1" dirty="0"/>
              <a:t>学习输入的分布而不是一个点，学到分布后，不同点构成的图像将是连续的</a:t>
            </a:r>
            <a:endParaRPr lang="en-US" altLang="zh-CN" b="1" dirty="0"/>
          </a:p>
          <a:p>
            <a:pPr lvl="1"/>
            <a:endParaRPr lang="en-US" altLang="zh-CN" b="1" dirty="0"/>
          </a:p>
          <a:p>
            <a:pPr lvl="1"/>
            <a:endParaRPr lang="zh-CN" altLang="en-US" dirty="0"/>
          </a:p>
        </p:txBody>
      </p:sp>
    </p:spTree>
    <p:extLst>
      <p:ext uri="{BB962C8B-B14F-4D97-AF65-F5344CB8AC3E}">
        <p14:creationId xmlns:p14="http://schemas.microsoft.com/office/powerpoint/2010/main" val="41818996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124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a:extLst>
              <a:ext uri="{FF2B5EF4-FFF2-40B4-BE49-F238E27FC236}">
                <a16:creationId xmlns:a16="http://schemas.microsoft.com/office/drawing/2014/main" id="{2DF13AFE-87F4-1CE2-63F1-FF6FA489D8F5}"/>
              </a:ext>
            </a:extLst>
          </p:cNvPr>
          <p:cNvSpPr>
            <a:spLocks noGrp="1"/>
          </p:cNvSpPr>
          <p:nvPr>
            <p:ph idx="1"/>
          </p:nvPr>
        </p:nvSpPr>
        <p:spPr>
          <a:xfrm>
            <a:off x="457200" y="1357314"/>
            <a:ext cx="8147248" cy="4816474"/>
          </a:xfrm>
        </p:spPr>
        <p:txBody>
          <a:bodyPr/>
          <a:lstStyle/>
          <a:p>
            <a:r>
              <a:rPr lang="en-US" altLang="zh-CN" b="1" dirty="0"/>
              <a:t>VAE</a:t>
            </a:r>
            <a:r>
              <a:rPr lang="zh-CN" altLang="en-US" b="1" dirty="0"/>
              <a:t>的主要任务</a:t>
            </a:r>
            <a:endParaRPr lang="en-US" altLang="zh-CN" sz="2600" b="1" dirty="0">
              <a:latin typeface="+mn-lt"/>
              <a:ea typeface="+mn-ea"/>
            </a:endParaRPr>
          </a:p>
          <a:p>
            <a:pPr lvl="1"/>
            <a:r>
              <a:rPr lang="en-US" altLang="zh-CN" b="1" dirty="0"/>
              <a:t>VAE</a:t>
            </a:r>
            <a:r>
              <a:rPr lang="zh-CN" altLang="en-US" b="1" dirty="0"/>
              <a:t>通过编码器返回隐空间中的分布</a:t>
            </a:r>
            <a:r>
              <a:rPr lang="en-US" altLang="zh-CN" b="1" dirty="0"/>
              <a:t>P(x)(</a:t>
            </a:r>
            <a:r>
              <a:rPr lang="zh-CN" altLang="en-US" b="1" dirty="0"/>
              <a:t>类似于高斯混合模型</a:t>
            </a:r>
            <a:r>
              <a:rPr lang="en-US" altLang="zh-CN" b="1" dirty="0"/>
              <a:t>)</a:t>
            </a:r>
            <a:r>
              <a:rPr lang="zh-CN" altLang="en-US" b="1" dirty="0"/>
              <a:t>，并在损失函数中添加一个对返回的分布的正则项来解决隐空间不规则性的问题</a:t>
            </a:r>
            <a:r>
              <a:rPr lang="en-US" altLang="zh-CN" b="1" dirty="0"/>
              <a:t>,</a:t>
            </a:r>
            <a:r>
              <a:rPr lang="zh-CN" altLang="en-US" b="1" dirty="0"/>
              <a:t>如下图</a:t>
            </a:r>
            <a:endParaRPr lang="en-US" altLang="zh-CN" b="1" dirty="0"/>
          </a:p>
          <a:p>
            <a:pPr lvl="1"/>
            <a:endParaRPr lang="en-US" altLang="zh-CN" b="1" dirty="0"/>
          </a:p>
          <a:p>
            <a:pPr lvl="1"/>
            <a:endParaRPr lang="zh-CN" altLang="en-US" dirty="0"/>
          </a:p>
        </p:txBody>
      </p:sp>
      <p:pic>
        <p:nvPicPr>
          <p:cNvPr id="1026" name="Picture 2">
            <a:extLst>
              <a:ext uri="{FF2B5EF4-FFF2-40B4-BE49-F238E27FC236}">
                <a16:creationId xmlns:a16="http://schemas.microsoft.com/office/drawing/2014/main" id="{FB2DACDB-794F-564F-AB30-0A7A05A01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068960"/>
            <a:ext cx="7200800" cy="344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3544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125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DF13AFE-87F4-1CE2-63F1-FF6FA489D8F5}"/>
                  </a:ext>
                </a:extLst>
              </p:cNvPr>
              <p:cNvSpPr>
                <a:spLocks noGrp="1"/>
              </p:cNvSpPr>
              <p:nvPr>
                <p:ph idx="1"/>
              </p:nvPr>
            </p:nvSpPr>
            <p:spPr>
              <a:xfrm>
                <a:off x="457200" y="1357314"/>
                <a:ext cx="8147248" cy="4816474"/>
              </a:xfrm>
            </p:spPr>
            <p:txBody>
              <a:bodyPr/>
              <a:lstStyle/>
              <a:p>
                <a:r>
                  <a:rPr lang="en-US" altLang="zh-CN" b="1" dirty="0"/>
                  <a:t>VAE</a:t>
                </a:r>
                <a:r>
                  <a:rPr lang="zh-CN" altLang="en-US" b="1" dirty="0"/>
                  <a:t>要解决的主要问题</a:t>
                </a:r>
                <a:endParaRPr lang="en-US" altLang="zh-CN" sz="2600" b="1" dirty="0">
                  <a:latin typeface="+mn-lt"/>
                  <a:ea typeface="+mn-ea"/>
                </a:endParaRPr>
              </a:p>
              <a:p>
                <a:pPr lvl="1"/>
                <a:r>
                  <a:rPr lang="zh-CN" altLang="en-US" b="1" dirty="0"/>
                  <a:t>理想状态是：能根据输入样本</a:t>
                </a:r>
                <a:r>
                  <a:rPr lang="en-US" altLang="zh-CN" b="1" dirty="0"/>
                  <a:t>{X1,…,</a:t>
                </a:r>
                <a:r>
                  <a:rPr lang="en-US" altLang="zh-CN" b="1" dirty="0" err="1"/>
                  <a:t>Xn</a:t>
                </a:r>
                <a:r>
                  <a:rPr lang="en-US" altLang="zh-CN" b="1" dirty="0"/>
                  <a:t>}</a:t>
                </a:r>
                <a:r>
                  <a:rPr lang="zh-CN" altLang="en-US" b="1" dirty="0"/>
                  <a:t>（用</a:t>
                </a:r>
                <a:r>
                  <a:rPr lang="en-US" altLang="zh-CN" b="1" dirty="0"/>
                  <a:t>X</a:t>
                </a:r>
                <a:r>
                  <a:rPr lang="zh-CN" altLang="en-US" b="1" dirty="0"/>
                  <a:t>表示这些样本），得到 </a:t>
                </a:r>
                <a:r>
                  <a:rPr lang="en-US" altLang="zh-CN" b="1" dirty="0"/>
                  <a:t>X </a:t>
                </a:r>
                <a:r>
                  <a:rPr lang="zh-CN" altLang="en-US" b="1" dirty="0"/>
                  <a:t>的分布 </a:t>
                </a:r>
                <a:r>
                  <a:rPr lang="en-US" altLang="zh-CN" b="1" dirty="0"/>
                  <a:t>p(X)</a:t>
                </a:r>
                <a:r>
                  <a:rPr lang="zh-CN" altLang="en-US" b="1" dirty="0"/>
                  <a:t>，然后，根据</a:t>
                </a:r>
                <a:r>
                  <a:rPr lang="en-US" altLang="zh-CN" b="1" dirty="0"/>
                  <a:t>p(X)</a:t>
                </a:r>
                <a:r>
                  <a:rPr lang="zh-CN" altLang="en-US" b="1" dirty="0"/>
                  <a:t>来采样，生成需要的样本或图像。 但从上个</a:t>
                </a:r>
                <a:r>
                  <a:rPr lang="en-US" altLang="zh-CN" b="1" dirty="0"/>
                  <a:t>PPT</a:t>
                </a:r>
                <a:r>
                  <a:rPr lang="zh-CN" altLang="en-US" b="1" dirty="0"/>
                  <a:t>可知，一般情况分布</a:t>
                </a:r>
                <a:r>
                  <a:rPr lang="en-US" altLang="zh-CN" b="1" dirty="0"/>
                  <a:t>p(X)</a:t>
                </a:r>
                <a:r>
                  <a:rPr lang="zh-CN" altLang="en-US" b="1" dirty="0"/>
                  <a:t>是比较复杂的，为此我们通过引入隐变量</a:t>
                </a:r>
                <a:r>
                  <a:rPr lang="en-US" altLang="zh-CN" b="1" dirty="0"/>
                  <a:t>Z</a:t>
                </a:r>
                <a:r>
                  <a:rPr lang="zh-CN" altLang="en-US" b="1" dirty="0"/>
                  <a:t>来解决。</a:t>
                </a:r>
                <a:endParaRPr lang="en-US" altLang="zh-CN" b="1" dirty="0"/>
              </a:p>
              <a:p>
                <a:pPr lvl="1"/>
                <a:r>
                  <a:rPr lang="zh-CN" altLang="en-US" b="1" dirty="0"/>
                  <a:t>把</a:t>
                </a:r>
                <a:r>
                  <a:rPr lang="en-US" altLang="zh-CN" b="1" dirty="0"/>
                  <a:t>p(x)</a:t>
                </a:r>
                <a:r>
                  <a:rPr lang="zh-CN" altLang="en-US" b="1" dirty="0"/>
                  <a:t>进行转换</a:t>
                </a:r>
                <a:r>
                  <a:rPr lang="en-US" altLang="zh-CN" b="1" dirty="0"/>
                  <a:t>: p(x)=</a:t>
                </a:r>
                <a14:m>
                  <m:oMath xmlns:m="http://schemas.openxmlformats.org/officeDocument/2006/math">
                    <m:nary>
                      <m:naryPr>
                        <m:limLoc m:val="undOvr"/>
                        <m:ctrlPr>
                          <a:rPr lang="en-US" altLang="zh-CN" b="1" i="1" smtClean="0">
                            <a:latin typeface="Cambria Math" panose="02040503050406030204" pitchFamily="18" charset="0"/>
                          </a:rPr>
                        </m:ctrlPr>
                      </m:naryPr>
                      <m:sub>
                        <m:r>
                          <m:rPr>
                            <m:brk m:alnAt="24"/>
                          </m:rPr>
                          <a:rPr lang="en-US" altLang="zh-CN" b="1" i="1" smtClean="0">
                            <a:latin typeface="Cambria Math" panose="02040503050406030204" pitchFamily="18" charset="0"/>
                          </a:rPr>
                          <m:t>𝒛</m:t>
                        </m:r>
                      </m:sub>
                      <m:sup>
                        <m:r>
                          <a:rPr lang="en-US" altLang="zh-CN" b="1" i="1" smtClean="0">
                            <a:latin typeface="Cambria Math" panose="02040503050406030204" pitchFamily="18" charset="0"/>
                          </a:rPr>
                          <m:t> </m:t>
                        </m:r>
                      </m:sup>
                      <m:e>
                        <m:r>
                          <a:rPr lang="en-US" altLang="zh-CN" b="1" i="1" smtClean="0">
                            <a:latin typeface="Cambria Math" panose="02040503050406030204" pitchFamily="18" charset="0"/>
                          </a:rPr>
                          <m:t>𝒑</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𝒛</m:t>
                            </m:r>
                          </m:e>
                        </m:d>
                        <m:r>
                          <a:rPr lang="en-US" altLang="zh-CN" b="1" i="1" smtClean="0">
                            <a:latin typeface="Cambria Math" panose="02040503050406030204" pitchFamily="18" charset="0"/>
                          </a:rPr>
                          <m:t>𝒑</m:t>
                        </m:r>
                        <m:r>
                          <a:rPr lang="en-US" altLang="zh-CN" b="1" i="1" smtClean="0">
                            <a:latin typeface="Cambria Math" panose="02040503050406030204" pitchFamily="18" charset="0"/>
                          </a:rPr>
                          <m:t>(</m:t>
                        </m:r>
                      </m:e>
                    </m:nary>
                  </m:oMath>
                </a14:m>
                <a:r>
                  <a:rPr lang="en-US" altLang="zh-CN" b="1" dirty="0" err="1"/>
                  <a:t>x|z</a:t>
                </a:r>
                <a:r>
                  <a:rPr lang="en-US" altLang="zh-CN" b="1" dirty="0"/>
                  <a:t>)</a:t>
                </a:r>
                <a:r>
                  <a:rPr lang="en-US" altLang="zh-CN" b="1" dirty="0" err="1"/>
                  <a:t>dz</a:t>
                </a:r>
                <a:endParaRPr lang="en-US" altLang="zh-CN" b="1" dirty="0"/>
              </a:p>
              <a:p>
                <a:pPr lvl="1"/>
                <a:endParaRPr lang="en-US" altLang="zh-CN" b="1" dirty="0"/>
              </a:p>
              <a:p>
                <a:pPr lvl="1"/>
                <a:r>
                  <a:rPr lang="zh-CN" altLang="en-US" b="1" dirty="0"/>
                  <a:t>其中</a:t>
                </a:r>
                <a:r>
                  <a:rPr lang="en-US" altLang="zh-CN" b="1" dirty="0"/>
                  <a:t>p(</a:t>
                </a:r>
                <a:r>
                  <a:rPr lang="en-US" altLang="zh-CN" b="1" dirty="0" err="1"/>
                  <a:t>x|z</a:t>
                </a:r>
                <a:r>
                  <a:rPr lang="en-US" altLang="zh-CN" b="1" dirty="0"/>
                  <a:t>)</a:t>
                </a:r>
                <a:r>
                  <a:rPr lang="zh-CN" altLang="en-US" b="1" dirty="0"/>
                  <a:t>描述了由</a:t>
                </a:r>
                <a:r>
                  <a:rPr lang="en-US" altLang="zh-CN" b="1" dirty="0"/>
                  <a:t>z</a:t>
                </a:r>
                <a:r>
                  <a:rPr lang="zh-CN" altLang="en-US" b="1" dirty="0"/>
                  <a:t>生成</a:t>
                </a:r>
                <a:r>
                  <a:rPr lang="en-US" altLang="zh-CN" b="1" dirty="0"/>
                  <a:t>x</a:t>
                </a:r>
                <a:r>
                  <a:rPr lang="zh-CN" altLang="en-US" b="1" dirty="0"/>
                  <a:t>的模型，假设</a:t>
                </a:r>
                <a:r>
                  <a:rPr lang="en-US" altLang="zh-CN" b="1" dirty="0" err="1"/>
                  <a:t>z,x|z</a:t>
                </a:r>
                <a:r>
                  <a:rPr lang="zh-CN" altLang="en-US" b="1" dirty="0"/>
                  <a:t>服从高斯分布</a:t>
                </a:r>
                <a:r>
                  <a:rPr lang="en-US" altLang="zh-CN" b="1" dirty="0"/>
                  <a:t>(</a:t>
                </a:r>
                <a:r>
                  <a:rPr lang="zh-CN" altLang="en-US" b="1" dirty="0"/>
                  <a:t>如</a:t>
                </a:r>
                <a:r>
                  <a:rPr lang="en-US" altLang="zh-CN" b="1" i="1" dirty="0"/>
                  <a:t>N</a:t>
                </a:r>
                <a:r>
                  <a:rPr lang="en-US" altLang="zh-CN" b="1" dirty="0"/>
                  <a:t>(0,1),</a:t>
                </a:r>
                <a:r>
                  <a:rPr lang="zh-CN" altLang="en-US" b="1" dirty="0"/>
                  <a:t> </a:t>
                </a:r>
                <a:r>
                  <a:rPr lang="en-US" altLang="zh-CN" b="1" dirty="0" err="1"/>
                  <a:t>x|z</a:t>
                </a:r>
                <a:r>
                  <a:rPr lang="en-US" altLang="zh-CN" b="1" dirty="0"/>
                  <a:t>~</a:t>
                </a:r>
                <a:r>
                  <a:rPr lang="en-US" altLang="zh-CN" b="1" i="1" dirty="0"/>
                  <a:t> N</a:t>
                </a:r>
                <a:r>
                  <a:rPr lang="en-US" altLang="zh-CN" b="1" dirty="0"/>
                  <a:t>(</a:t>
                </a:r>
                <a:r>
                  <a:rPr lang="en-US" altLang="zh-CN" b="1" i="1" dirty="0"/>
                  <a:t>µ</a:t>
                </a:r>
                <a:r>
                  <a:rPr lang="en-US" altLang="zh-CN" b="1" dirty="0"/>
                  <a:t>(z),</a:t>
                </a:r>
                <a:r>
                  <a:rPr lang="el-GR" altLang="zh-CN" b="1" dirty="0"/>
                  <a:t>σ</a:t>
                </a:r>
                <a:r>
                  <a:rPr lang="en-US" altLang="zh-CN" b="1" dirty="0"/>
                  <a:t>(z))),</a:t>
                </a:r>
                <a:r>
                  <a:rPr lang="zh-CN" altLang="en-US" b="1" dirty="0"/>
                  <a:t>如能实现，便可根据</a:t>
                </a:r>
                <a:r>
                  <a:rPr lang="en-US" altLang="zh-CN" b="1" dirty="0"/>
                  <a:t>z</a:t>
                </a:r>
                <a:r>
                  <a:rPr lang="zh-CN" altLang="en-US" b="1" dirty="0"/>
                  <a:t>来生成</a:t>
                </a:r>
                <a:r>
                  <a:rPr lang="en-US" altLang="zh-CN" b="1" dirty="0"/>
                  <a:t>x</a:t>
                </a:r>
                <a:r>
                  <a:rPr lang="zh-CN" altLang="en-US" b="1" dirty="0"/>
                  <a:t>，也是一个非常不错的思路。</a:t>
                </a:r>
                <a:endParaRPr lang="en-US" altLang="zh-CN" b="1" dirty="0"/>
              </a:p>
              <a:p>
                <a:pPr lvl="1"/>
                <a:endParaRPr lang="zh-CN" altLang="en-US" dirty="0"/>
              </a:p>
            </p:txBody>
          </p:sp>
        </mc:Choice>
        <mc:Fallback xmlns="">
          <p:sp>
            <p:nvSpPr>
              <p:cNvPr id="3" name="内容占位符 2">
                <a:extLst>
                  <a:ext uri="{FF2B5EF4-FFF2-40B4-BE49-F238E27FC236}">
                    <a16:creationId xmlns:a16="http://schemas.microsoft.com/office/drawing/2014/main" id="{2DF13AFE-87F4-1CE2-63F1-FF6FA489D8F5}"/>
                  </a:ext>
                </a:extLst>
              </p:cNvPr>
              <p:cNvSpPr>
                <a:spLocks noGrp="1" noRot="1" noChangeAspect="1" noMove="1" noResize="1" noEditPoints="1" noAdjustHandles="1" noChangeArrowheads="1" noChangeShapeType="1" noTextEdit="1"/>
              </p:cNvSpPr>
              <p:nvPr>
                <p:ph idx="1"/>
              </p:nvPr>
            </p:nvSpPr>
            <p:spPr>
              <a:xfrm>
                <a:off x="457200" y="1357314"/>
                <a:ext cx="8147248" cy="4816474"/>
              </a:xfrm>
              <a:blipFill>
                <a:blip r:embed="rId3"/>
                <a:stretch>
                  <a:fillRect l="-898" t="-16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15977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126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a:extLst>
              <a:ext uri="{FF2B5EF4-FFF2-40B4-BE49-F238E27FC236}">
                <a16:creationId xmlns:a16="http://schemas.microsoft.com/office/drawing/2014/main" id="{2DF13AFE-87F4-1CE2-63F1-FF6FA489D8F5}"/>
              </a:ext>
            </a:extLst>
          </p:cNvPr>
          <p:cNvSpPr>
            <a:spLocks noGrp="1"/>
          </p:cNvSpPr>
          <p:nvPr>
            <p:ph idx="1"/>
          </p:nvPr>
        </p:nvSpPr>
        <p:spPr>
          <a:xfrm>
            <a:off x="457200" y="1357314"/>
            <a:ext cx="8147248" cy="4999036"/>
          </a:xfrm>
        </p:spPr>
        <p:txBody>
          <a:bodyPr/>
          <a:lstStyle/>
          <a:p>
            <a:r>
              <a:rPr lang="en-US" altLang="zh-CN" b="1" dirty="0"/>
              <a:t>VAE</a:t>
            </a:r>
            <a:r>
              <a:rPr lang="zh-CN" altLang="en-US" b="1" dirty="0"/>
              <a:t>要解决的主要问题</a:t>
            </a:r>
            <a:endParaRPr lang="en-US" altLang="zh-CN" sz="2600" b="1" dirty="0">
              <a:latin typeface="+mn-lt"/>
              <a:ea typeface="+mn-ea"/>
            </a:endParaRPr>
          </a:p>
          <a:p>
            <a:pPr lvl="1"/>
            <a:r>
              <a:rPr lang="zh-CN" altLang="en-US" b="1" dirty="0"/>
              <a:t>接下来如何求参数</a:t>
            </a:r>
            <a:r>
              <a:rPr lang="en-US" altLang="zh-CN" b="1" i="1" dirty="0"/>
              <a:t>µ</a:t>
            </a:r>
            <a:r>
              <a:rPr lang="zh-CN" altLang="en-US" b="1" i="1" dirty="0"/>
              <a:t>、</a:t>
            </a:r>
            <a:r>
              <a:rPr lang="el-GR" altLang="zh-CN" b="1" dirty="0"/>
              <a:t> σ</a:t>
            </a:r>
            <a:r>
              <a:rPr lang="zh-CN" altLang="en-US" b="1" dirty="0"/>
              <a:t>（两个函数）</a:t>
            </a:r>
            <a:endParaRPr lang="en-US" altLang="zh-CN" b="1" dirty="0"/>
          </a:p>
          <a:p>
            <a:pPr lvl="1"/>
            <a:r>
              <a:rPr lang="zh-CN" altLang="en-US" b="1" dirty="0"/>
              <a:t>因</a:t>
            </a:r>
            <a:r>
              <a:rPr lang="en-US" altLang="zh-CN" b="1" dirty="0"/>
              <a:t>p(x)</a:t>
            </a:r>
            <a:r>
              <a:rPr lang="zh-CN" altLang="en-US" b="1" dirty="0"/>
              <a:t>比较复杂，为此我们可以利用神经网络来求解</a:t>
            </a:r>
            <a:endParaRPr lang="en-US" altLang="zh-CN" b="1" dirty="0"/>
          </a:p>
          <a:p>
            <a:pPr lvl="1"/>
            <a:r>
              <a:rPr lang="zh-CN" altLang="en-US" dirty="0"/>
              <a:t>一个称为解码器，求解</a:t>
            </a:r>
            <a:r>
              <a:rPr lang="en-US" altLang="zh-CN" b="1" i="1" dirty="0"/>
              <a:t>µ</a:t>
            </a:r>
            <a:r>
              <a:rPr lang="zh-CN" altLang="en-US" b="1" i="1" dirty="0"/>
              <a:t>、</a:t>
            </a:r>
            <a:r>
              <a:rPr lang="el-GR" altLang="zh-CN" b="1" dirty="0"/>
              <a:t> σ</a:t>
            </a:r>
            <a:r>
              <a:rPr lang="zh-CN" altLang="en-US" b="1" dirty="0"/>
              <a:t>，由此可得</a:t>
            </a:r>
            <a:r>
              <a:rPr lang="en-US" altLang="zh-CN" b="1" dirty="0"/>
              <a:t>p(</a:t>
            </a:r>
            <a:r>
              <a:rPr lang="en-US" altLang="zh-CN" b="1" dirty="0" err="1"/>
              <a:t>x|z</a:t>
            </a:r>
            <a:r>
              <a:rPr lang="en-US" altLang="zh-CN" b="1" dirty="0"/>
              <a:t>)</a:t>
            </a:r>
            <a:endParaRPr lang="en-US" altLang="zh-CN" dirty="0"/>
          </a:p>
          <a:p>
            <a:pPr lvl="1"/>
            <a:endParaRPr lang="en-US" altLang="zh-CN" dirty="0"/>
          </a:p>
          <a:p>
            <a:pPr lvl="1"/>
            <a:endParaRPr lang="en-US" altLang="zh-CN" dirty="0"/>
          </a:p>
          <a:p>
            <a:pPr lvl="1"/>
            <a:endParaRPr lang="en-US" altLang="zh-CN" dirty="0"/>
          </a:p>
          <a:p>
            <a:pPr lvl="1"/>
            <a:r>
              <a:rPr lang="zh-CN" altLang="en-US" dirty="0"/>
              <a:t>一个称为编辑器</a:t>
            </a:r>
            <a:r>
              <a:rPr lang="en-US" altLang="zh-CN" dirty="0"/>
              <a:t>,</a:t>
            </a:r>
            <a:r>
              <a:rPr lang="zh-CN" altLang="en-US" dirty="0"/>
              <a:t>求解</a:t>
            </a:r>
            <a:r>
              <a:rPr lang="en-US" altLang="zh-CN" b="1" dirty="0"/>
              <a:t>q(</a:t>
            </a:r>
            <a:r>
              <a:rPr lang="en-US" altLang="zh-CN" b="1" dirty="0" err="1"/>
              <a:t>z|x</a:t>
            </a:r>
            <a:r>
              <a:rPr lang="en-US" altLang="zh-CN" b="1" dirty="0"/>
              <a:t>)</a:t>
            </a:r>
            <a:r>
              <a:rPr lang="zh-CN" altLang="en-US" b="1" dirty="0"/>
              <a:t>，</a:t>
            </a:r>
            <a:r>
              <a:rPr lang="en-US" altLang="zh-CN" b="1" dirty="0"/>
              <a:t>q</a:t>
            </a:r>
            <a:r>
              <a:rPr lang="zh-CN" altLang="en-US" b="1" dirty="0"/>
              <a:t>可以为任意分布。</a:t>
            </a:r>
            <a:endParaRPr lang="en-US" altLang="zh-CN" dirty="0"/>
          </a:p>
          <a:p>
            <a:pPr lvl="1"/>
            <a:endParaRPr lang="zh-CN" altLang="en-US" dirty="0"/>
          </a:p>
        </p:txBody>
      </p:sp>
      <p:pic>
        <p:nvPicPr>
          <p:cNvPr id="6" name="图片 5">
            <a:extLst>
              <a:ext uri="{FF2B5EF4-FFF2-40B4-BE49-F238E27FC236}">
                <a16:creationId xmlns:a16="http://schemas.microsoft.com/office/drawing/2014/main" id="{5A46A3A5-CDE6-4622-4EF7-49677CF7305C}"/>
              </a:ext>
            </a:extLst>
          </p:cNvPr>
          <p:cNvPicPr>
            <a:picLocks noChangeAspect="1"/>
          </p:cNvPicPr>
          <p:nvPr/>
        </p:nvPicPr>
        <p:blipFill>
          <a:blip r:embed="rId3"/>
          <a:stretch>
            <a:fillRect/>
          </a:stretch>
        </p:blipFill>
        <p:spPr>
          <a:xfrm>
            <a:off x="2411760" y="3212976"/>
            <a:ext cx="3888432" cy="1152127"/>
          </a:xfrm>
          <a:prstGeom prst="rect">
            <a:avLst/>
          </a:prstGeom>
        </p:spPr>
      </p:pic>
      <p:pic>
        <p:nvPicPr>
          <p:cNvPr id="8" name="图片 7">
            <a:extLst>
              <a:ext uri="{FF2B5EF4-FFF2-40B4-BE49-F238E27FC236}">
                <a16:creationId xmlns:a16="http://schemas.microsoft.com/office/drawing/2014/main" id="{2209C8C3-F342-2190-D3AD-0729F4CCD233}"/>
              </a:ext>
            </a:extLst>
          </p:cNvPr>
          <p:cNvPicPr>
            <a:picLocks noChangeAspect="1"/>
          </p:cNvPicPr>
          <p:nvPr/>
        </p:nvPicPr>
        <p:blipFill>
          <a:blip r:embed="rId4"/>
          <a:stretch>
            <a:fillRect/>
          </a:stretch>
        </p:blipFill>
        <p:spPr>
          <a:xfrm>
            <a:off x="2470150" y="5013176"/>
            <a:ext cx="3830042" cy="1368152"/>
          </a:xfrm>
          <a:prstGeom prst="rect">
            <a:avLst/>
          </a:prstGeom>
        </p:spPr>
      </p:pic>
    </p:spTree>
    <p:extLst>
      <p:ext uri="{BB962C8B-B14F-4D97-AF65-F5344CB8AC3E}">
        <p14:creationId xmlns:p14="http://schemas.microsoft.com/office/powerpoint/2010/main" val="20466302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127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4818499" cy="492443"/>
          </a:xfrm>
          <a:prstGeom prst="rect">
            <a:avLst/>
          </a:prstGeom>
        </p:spPr>
        <p:txBody>
          <a:bodyPr wrap="none">
            <a:spAutoFit/>
          </a:bodyPr>
          <a:lstStyle/>
          <a:p>
            <a:r>
              <a:rPr lang="zh-CN" altLang="en-US" sz="2600" b="1" dirty="0">
                <a:latin typeface="+mn-lt"/>
                <a:ea typeface="+mn-ea"/>
              </a:rPr>
              <a:t>变分自编码（</a:t>
            </a:r>
            <a:r>
              <a:rPr lang="en-US" altLang="zh-CN" sz="2600" b="1" dirty="0">
                <a:latin typeface="+mn-lt"/>
                <a:ea typeface="+mn-ea"/>
              </a:rPr>
              <a:t>VAE</a:t>
            </a:r>
            <a:r>
              <a:rPr lang="zh-CN" altLang="en-US" sz="2600" b="1" dirty="0">
                <a:latin typeface="+mn-lt"/>
                <a:ea typeface="+mn-ea"/>
              </a:rPr>
              <a:t>）的总体结构</a:t>
            </a:r>
          </a:p>
        </p:txBody>
      </p:sp>
      <p:pic>
        <p:nvPicPr>
          <p:cNvPr id="6" name="图片 5">
            <a:extLst>
              <a:ext uri="{FF2B5EF4-FFF2-40B4-BE49-F238E27FC236}">
                <a16:creationId xmlns:a16="http://schemas.microsoft.com/office/drawing/2014/main" id="{3584C5D6-9E6A-4480-EC46-67D3441E7F43}"/>
              </a:ext>
            </a:extLst>
          </p:cNvPr>
          <p:cNvPicPr>
            <a:picLocks noChangeAspect="1"/>
          </p:cNvPicPr>
          <p:nvPr/>
        </p:nvPicPr>
        <p:blipFill>
          <a:blip r:embed="rId3"/>
          <a:stretch>
            <a:fillRect/>
          </a:stretch>
        </p:blipFill>
        <p:spPr>
          <a:xfrm>
            <a:off x="785786" y="2348880"/>
            <a:ext cx="6738542" cy="3672408"/>
          </a:xfrm>
          <a:prstGeom prst="rect">
            <a:avLst/>
          </a:prstGeom>
        </p:spPr>
      </p:pic>
    </p:spTree>
    <p:extLst>
      <p:ext uri="{BB962C8B-B14F-4D97-AF65-F5344CB8AC3E}">
        <p14:creationId xmlns:p14="http://schemas.microsoft.com/office/powerpoint/2010/main" val="512135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128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4913076" cy="492443"/>
          </a:xfrm>
          <a:prstGeom prst="rect">
            <a:avLst/>
          </a:prstGeom>
        </p:spPr>
        <p:txBody>
          <a:bodyPr wrap="none">
            <a:spAutoFit/>
          </a:bodyPr>
          <a:lstStyle/>
          <a:p>
            <a:r>
              <a:rPr lang="zh-CN" altLang="en-US" sz="2600" b="1" dirty="0">
                <a:latin typeface="+mn-lt"/>
                <a:ea typeface="+mn-ea"/>
              </a:rPr>
              <a:t>变分自编码（</a:t>
            </a:r>
            <a:r>
              <a:rPr lang="en-US" altLang="zh-CN" sz="2600" b="1" dirty="0">
                <a:latin typeface="+mn-lt"/>
                <a:ea typeface="+mn-ea"/>
              </a:rPr>
              <a:t>VAE</a:t>
            </a:r>
            <a:r>
              <a:rPr lang="zh-CN" altLang="en-US" sz="2600" b="1" dirty="0">
                <a:latin typeface="+mn-lt"/>
                <a:ea typeface="+mn-ea"/>
              </a:rPr>
              <a:t>）的训练过程</a:t>
            </a:r>
          </a:p>
        </p:txBody>
      </p:sp>
      <p:pic>
        <p:nvPicPr>
          <p:cNvPr id="3" name="图片 2">
            <a:extLst>
              <a:ext uri="{FF2B5EF4-FFF2-40B4-BE49-F238E27FC236}">
                <a16:creationId xmlns:a16="http://schemas.microsoft.com/office/drawing/2014/main" id="{E082D80C-CFE7-7B76-DEC4-FD48850ED876}"/>
              </a:ext>
            </a:extLst>
          </p:cNvPr>
          <p:cNvPicPr>
            <a:picLocks noChangeAspect="1"/>
          </p:cNvPicPr>
          <p:nvPr/>
        </p:nvPicPr>
        <p:blipFill>
          <a:blip r:embed="rId3"/>
          <a:stretch>
            <a:fillRect/>
          </a:stretch>
        </p:blipFill>
        <p:spPr>
          <a:xfrm>
            <a:off x="785786" y="2421230"/>
            <a:ext cx="7674646" cy="3935120"/>
          </a:xfrm>
          <a:prstGeom prst="rect">
            <a:avLst/>
          </a:prstGeom>
        </p:spPr>
      </p:pic>
    </p:spTree>
    <p:extLst>
      <p:ext uri="{BB962C8B-B14F-4D97-AF65-F5344CB8AC3E}">
        <p14:creationId xmlns:p14="http://schemas.microsoft.com/office/powerpoint/2010/main" val="8544252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129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7498719" cy="492443"/>
          </a:xfrm>
          <a:prstGeom prst="rect">
            <a:avLst/>
          </a:prstGeom>
        </p:spPr>
        <p:txBody>
          <a:bodyPr wrap="none">
            <a:spAutoFit/>
          </a:bodyPr>
          <a:lstStyle/>
          <a:p>
            <a:r>
              <a:rPr lang="zh-CN" altLang="en-US" sz="2600" b="1" dirty="0">
                <a:latin typeface="+mn-lt"/>
                <a:ea typeface="+mn-ea"/>
              </a:rPr>
              <a:t>变分自编码（</a:t>
            </a:r>
            <a:r>
              <a:rPr lang="en-US" altLang="zh-CN" sz="2600" b="1" dirty="0">
                <a:latin typeface="+mn-lt"/>
                <a:ea typeface="+mn-ea"/>
              </a:rPr>
              <a:t>VAE</a:t>
            </a:r>
            <a:r>
              <a:rPr lang="zh-CN" altLang="en-US" sz="2600" b="1" dirty="0">
                <a:latin typeface="+mn-lt"/>
                <a:ea typeface="+mn-ea"/>
              </a:rPr>
              <a:t>）的训练过程中目标函数的变化</a:t>
            </a:r>
          </a:p>
        </p:txBody>
      </p:sp>
      <p:sp>
        <p:nvSpPr>
          <p:cNvPr id="2" name="内容占位符 5">
            <a:extLst>
              <a:ext uri="{FF2B5EF4-FFF2-40B4-BE49-F238E27FC236}">
                <a16:creationId xmlns:a16="http://schemas.microsoft.com/office/drawing/2014/main" id="{53311DFC-6D2A-A800-922D-821ED8098A02}"/>
              </a:ext>
            </a:extLst>
          </p:cNvPr>
          <p:cNvSpPr>
            <a:spLocks noGrp="1"/>
          </p:cNvSpPr>
          <p:nvPr>
            <p:ph idx="1"/>
          </p:nvPr>
        </p:nvSpPr>
        <p:spPr>
          <a:xfrm>
            <a:off x="428596" y="2135492"/>
            <a:ext cx="8229600" cy="4222465"/>
          </a:xfrm>
          <a:ln>
            <a:solidFill>
              <a:srgbClr val="0070C0"/>
            </a:solidFill>
          </a:ln>
        </p:spPr>
        <p:txBody>
          <a:bodyPr/>
          <a:lstStyle/>
          <a:p>
            <a:r>
              <a:rPr lang="zh-CN" altLang="zh-CN" sz="2400" kern="100" dirty="0">
                <a:effectLst/>
                <a:latin typeface="Times New Roman" panose="02020603050405020304" pitchFamily="18" charset="0"/>
                <a:ea typeface="宋体" panose="02010600030101010101" pitchFamily="2" charset="-122"/>
              </a:rPr>
              <a:t>我们需要求</a:t>
            </a:r>
            <a:r>
              <a:rPr lang="en-US" altLang="zh-CN" sz="2400" kern="100" dirty="0">
                <a:effectLst/>
                <a:latin typeface="Times New Roman" panose="02020603050405020304" pitchFamily="18" charset="0"/>
                <a:ea typeface="宋体" panose="02010600030101010101" pitchFamily="2" charset="-122"/>
              </a:rPr>
              <a:t>p(</a:t>
            </a:r>
            <a:r>
              <a:rPr lang="en-US" altLang="zh-CN" sz="2400" kern="100" dirty="0" err="1">
                <a:effectLst/>
                <a:latin typeface="Times New Roman" panose="02020603050405020304" pitchFamily="18" charset="0"/>
                <a:ea typeface="宋体" panose="02010600030101010101" pitchFamily="2" charset="-122"/>
              </a:rPr>
              <a:t>x|z</a:t>
            </a:r>
            <a:r>
              <a:rPr lang="en-US" altLang="zh-CN" sz="2400" kern="100" dirty="0">
                <a:effectLst/>
                <a:latin typeface="Times New Roman" panose="02020603050405020304" pitchFamily="18" charset="0"/>
                <a:ea typeface="宋体" panose="02010600030101010101" pitchFamily="2" charset="-122"/>
              </a:rPr>
              <a:t>)</a:t>
            </a:r>
            <a:r>
              <a:rPr lang="zh-CN" altLang="zh-CN" sz="2400" kern="100" dirty="0">
                <a:effectLst/>
                <a:latin typeface="Times New Roman" panose="02020603050405020304" pitchFamily="18" charset="0"/>
                <a:ea typeface="宋体" panose="02010600030101010101" pitchFamily="2" charset="-122"/>
              </a:rPr>
              <a:t>使得</a:t>
            </a:r>
            <a:r>
              <a:rPr lang="en-US" altLang="zh-CN" sz="2400" kern="100" dirty="0" err="1">
                <a:effectLst/>
                <a:latin typeface="Times New Roman" panose="02020603050405020304" pitchFamily="18" charset="0"/>
                <a:ea typeface="宋体" panose="02010600030101010101" pitchFamily="2" charset="-122"/>
              </a:rPr>
              <a:t>logp</a:t>
            </a:r>
            <a:r>
              <a:rPr lang="en-US" altLang="zh-CN" sz="2400" kern="100" dirty="0">
                <a:effectLst/>
                <a:latin typeface="Times New Roman" panose="02020603050405020304" pitchFamily="18" charset="0"/>
                <a:ea typeface="宋体" panose="02010600030101010101" pitchFamily="2" charset="-122"/>
              </a:rPr>
              <a:t>(x)</a:t>
            </a:r>
            <a:r>
              <a:rPr lang="zh-CN" altLang="zh-CN" sz="2400" kern="100" dirty="0">
                <a:effectLst/>
                <a:latin typeface="Times New Roman" panose="02020603050405020304" pitchFamily="18" charset="0"/>
                <a:ea typeface="宋体" panose="02010600030101010101" pitchFamily="2" charset="-122"/>
              </a:rPr>
              <a:t>最大，现在引入了一个变分分布</a:t>
            </a:r>
            <a:r>
              <a:rPr lang="en-US" altLang="zh-CN" sz="2400" kern="100" dirty="0">
                <a:effectLst/>
                <a:latin typeface="Times New Roman" panose="02020603050405020304" pitchFamily="18" charset="0"/>
                <a:ea typeface="宋体" panose="02010600030101010101" pitchFamily="2" charset="-122"/>
              </a:rPr>
              <a:t>q(</a:t>
            </a:r>
            <a:r>
              <a:rPr lang="en-US" altLang="zh-CN" sz="2400" kern="100" dirty="0" err="1">
                <a:effectLst/>
                <a:latin typeface="Times New Roman" panose="02020603050405020304" pitchFamily="18" charset="0"/>
                <a:ea typeface="宋体" panose="02010600030101010101" pitchFamily="2" charset="-122"/>
              </a:rPr>
              <a:t>z|x</a:t>
            </a:r>
            <a:r>
              <a:rPr lang="en-US" altLang="zh-CN" sz="2400" kern="100" dirty="0">
                <a:effectLst/>
                <a:latin typeface="Times New Roman" panose="02020603050405020304" pitchFamily="18" charset="0"/>
                <a:ea typeface="宋体" panose="02010600030101010101" pitchFamily="2" charset="-122"/>
              </a:rPr>
              <a:t>)</a:t>
            </a:r>
            <a:r>
              <a:rPr lang="zh-CN" altLang="zh-CN" sz="2400" kern="100" dirty="0">
                <a:effectLst/>
                <a:latin typeface="Times New Roman" panose="02020603050405020304" pitchFamily="18" charset="0"/>
                <a:ea typeface="宋体" panose="02010600030101010101" pitchFamily="2" charset="-122"/>
              </a:rPr>
              <a:t>，</a:t>
            </a:r>
            <a:r>
              <a:rPr lang="zh-CN" altLang="en-US" sz="2400" kern="100" dirty="0">
                <a:effectLst/>
                <a:latin typeface="Times New Roman" panose="02020603050405020304" pitchFamily="18" charset="0"/>
                <a:ea typeface="宋体" panose="02010600030101010101" pitchFamily="2" charset="-122"/>
              </a:rPr>
              <a:t>直接优化</a:t>
            </a:r>
            <a:r>
              <a:rPr lang="en-US" altLang="zh-CN" sz="2400" kern="100" dirty="0" err="1">
                <a:effectLst/>
                <a:latin typeface="Times New Roman" panose="02020603050405020304" pitchFamily="18" charset="0"/>
                <a:ea typeface="宋体" panose="02010600030101010101" pitchFamily="2" charset="-122"/>
              </a:rPr>
              <a:t>logp</a:t>
            </a:r>
            <a:r>
              <a:rPr lang="en-US" altLang="zh-CN" sz="2400" kern="100" dirty="0">
                <a:effectLst/>
                <a:latin typeface="Times New Roman" panose="02020603050405020304" pitchFamily="18" charset="0"/>
                <a:ea typeface="宋体" panose="02010600030101010101" pitchFamily="2" charset="-122"/>
              </a:rPr>
              <a:t>(x)</a:t>
            </a:r>
            <a:r>
              <a:rPr lang="zh-CN" altLang="en-US" sz="2400" kern="100" dirty="0">
                <a:effectLst/>
                <a:latin typeface="Times New Roman" panose="02020603050405020304" pitchFamily="18" charset="0"/>
                <a:ea typeface="宋体" panose="02010600030101010101" pitchFamily="2" charset="-122"/>
              </a:rPr>
              <a:t>比较困难，转而优化</a:t>
            </a:r>
            <a:r>
              <a:rPr lang="zh-CN" altLang="zh-CN" sz="2400" kern="100" dirty="0">
                <a:effectLst/>
                <a:latin typeface="Times New Roman" panose="02020603050405020304" pitchFamily="18" charset="0"/>
                <a:ea typeface="宋体" panose="02010600030101010101" pitchFamily="2" charset="-122"/>
              </a:rPr>
              <a:t>保证下界（</a:t>
            </a:r>
            <a:r>
              <a:rPr lang="en-US" altLang="zh-CN" sz="2400" kern="100" dirty="0">
                <a:effectLst/>
                <a:latin typeface="Times New Roman" panose="02020603050405020304" pitchFamily="18" charset="0"/>
                <a:ea typeface="宋体" panose="02010600030101010101" pitchFamily="2" charset="-122"/>
              </a:rPr>
              <a:t>ELBO</a:t>
            </a:r>
            <a:r>
              <a:rPr lang="zh-CN" altLang="zh-CN" sz="2400" kern="100" dirty="0">
                <a:effectLst/>
                <a:latin typeface="Times New Roman" panose="02020603050405020304" pitchFamily="18" charset="0"/>
                <a:ea typeface="宋体" panose="02010600030101010101" pitchFamily="2" charset="-122"/>
              </a:rPr>
              <a:t>）。</a:t>
            </a:r>
          </a:p>
          <a:p>
            <a:endParaRPr lang="en-US" altLang="zh-CN" sz="2400" b="1" dirty="0"/>
          </a:p>
          <a:p>
            <a:pPr lvl="2"/>
            <a:endParaRPr lang="en-US" altLang="zh-CN" b="1" dirty="0"/>
          </a:p>
          <a:p>
            <a:pPr lvl="1"/>
            <a:endParaRPr lang="en-US" altLang="zh-CN" b="1" dirty="0"/>
          </a:p>
          <a:p>
            <a:pPr lvl="3"/>
            <a:endParaRPr lang="en-US" altLang="zh-CN" b="1" dirty="0"/>
          </a:p>
          <a:p>
            <a:pPr lvl="3"/>
            <a:endParaRPr lang="en-US" altLang="zh-CN" b="1" dirty="0"/>
          </a:p>
          <a:p>
            <a:pPr lvl="2"/>
            <a:endParaRPr lang="en-US" altLang="zh-CN" b="1" dirty="0"/>
          </a:p>
        </p:txBody>
      </p:sp>
      <p:pic>
        <p:nvPicPr>
          <p:cNvPr id="6" name="图片 5">
            <a:extLst>
              <a:ext uri="{FF2B5EF4-FFF2-40B4-BE49-F238E27FC236}">
                <a16:creationId xmlns:a16="http://schemas.microsoft.com/office/drawing/2014/main" id="{3F8851E5-8F61-AECF-C989-8F2652918D80}"/>
              </a:ext>
            </a:extLst>
          </p:cNvPr>
          <p:cNvPicPr>
            <a:picLocks noChangeAspect="1"/>
          </p:cNvPicPr>
          <p:nvPr/>
        </p:nvPicPr>
        <p:blipFill>
          <a:blip r:embed="rId3"/>
          <a:stretch>
            <a:fillRect/>
          </a:stretch>
        </p:blipFill>
        <p:spPr>
          <a:xfrm>
            <a:off x="734986" y="3477564"/>
            <a:ext cx="7498719" cy="2515268"/>
          </a:xfrm>
          <a:prstGeom prst="rect">
            <a:avLst/>
          </a:prstGeom>
        </p:spPr>
      </p:pic>
    </p:spTree>
    <p:extLst>
      <p:ext uri="{BB962C8B-B14F-4D97-AF65-F5344CB8AC3E}">
        <p14:creationId xmlns:p14="http://schemas.microsoft.com/office/powerpoint/2010/main" val="3614202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1</a:t>
            </a:r>
            <a:r>
              <a:rPr lang="zh-CN" altLang="en-US" sz="5400" dirty="0"/>
              <a:t>章 </a:t>
            </a:r>
            <a:r>
              <a:rPr lang="en-US" altLang="zh-CN" sz="5400" dirty="0"/>
              <a:t>NumPy</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13</a:t>
            </a:fld>
            <a:endParaRPr lang="zh-CN" altLang="en-US" sz="2400" dirty="0"/>
          </a:p>
        </p:txBody>
      </p:sp>
      <p:sp>
        <p:nvSpPr>
          <p:cNvPr id="829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5"/>
          <p:cNvSpPr txBox="1">
            <a:spLocks/>
          </p:cNvSpPr>
          <p:nvPr/>
        </p:nvSpPr>
        <p:spPr bwMode="auto">
          <a:xfrm>
            <a:off x="457200" y="1500175"/>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lang="zh-CN" altLang="en-US" sz="2600" dirty="0">
                <a:latin typeface="+mn-lt"/>
                <a:ea typeface="+mn-ea"/>
              </a:rPr>
              <a:t>广播机制</a:t>
            </a: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endParaRPr lang="en-US" altLang="zh-CN" sz="2600" dirty="0">
              <a:latin typeface="+mn-lt"/>
              <a:ea typeface="+mn-ea"/>
            </a:endParaRPr>
          </a:p>
        </p:txBody>
      </p:sp>
      <p:pic>
        <p:nvPicPr>
          <p:cNvPr id="115714" name="Picture 2"/>
          <p:cNvPicPr>
            <a:picLocks noChangeAspect="1" noChangeArrowheads="1"/>
          </p:cNvPicPr>
          <p:nvPr/>
        </p:nvPicPr>
        <p:blipFill>
          <a:blip r:embed="rId3"/>
          <a:srcRect/>
          <a:stretch>
            <a:fillRect/>
          </a:stretch>
        </p:blipFill>
        <p:spPr bwMode="auto">
          <a:xfrm>
            <a:off x="1142976" y="2143116"/>
            <a:ext cx="6858000" cy="3286148"/>
          </a:xfrm>
          <a:prstGeom prst="rect">
            <a:avLst/>
          </a:prstGeom>
          <a:noFill/>
          <a:ln w="9525">
            <a:noFill/>
            <a:miter lim="800000"/>
            <a:headEnd/>
            <a:tailEnd/>
          </a:ln>
          <a:effec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130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4148443" cy="492443"/>
          </a:xfrm>
          <a:prstGeom prst="rect">
            <a:avLst/>
          </a:prstGeom>
        </p:spPr>
        <p:txBody>
          <a:bodyPr wrap="none">
            <a:spAutoFit/>
          </a:bodyPr>
          <a:lstStyle/>
          <a:p>
            <a:r>
              <a:rPr lang="zh-CN" altLang="en-US" sz="2600" b="1" dirty="0">
                <a:latin typeface="+mn-lt"/>
                <a:ea typeface="+mn-ea"/>
              </a:rPr>
              <a:t>变分自编码（</a:t>
            </a:r>
            <a:r>
              <a:rPr lang="en-US" altLang="zh-CN" sz="2600" b="1" dirty="0">
                <a:latin typeface="+mn-lt"/>
                <a:ea typeface="+mn-ea"/>
              </a:rPr>
              <a:t>VAE</a:t>
            </a:r>
            <a:r>
              <a:rPr lang="zh-CN" altLang="en-US" sz="2600" b="1" dirty="0">
                <a:latin typeface="+mn-lt"/>
                <a:ea typeface="+mn-ea"/>
              </a:rPr>
              <a:t>）结构图</a:t>
            </a:r>
          </a:p>
        </p:txBody>
      </p:sp>
      <p:pic>
        <p:nvPicPr>
          <p:cNvPr id="673794" name="Picture 2"/>
          <p:cNvPicPr>
            <a:picLocks noChangeAspect="1" noChangeArrowheads="1"/>
          </p:cNvPicPr>
          <p:nvPr/>
        </p:nvPicPr>
        <p:blipFill>
          <a:blip r:embed="rId3"/>
          <a:srcRect/>
          <a:stretch>
            <a:fillRect/>
          </a:stretch>
        </p:blipFill>
        <p:spPr bwMode="auto">
          <a:xfrm>
            <a:off x="899592" y="2285992"/>
            <a:ext cx="7887250" cy="3886200"/>
          </a:xfrm>
          <a:prstGeom prst="rect">
            <a:avLst/>
          </a:prstGeom>
          <a:noFill/>
          <a:ln w="9525">
            <a:noFill/>
            <a:miter lim="800000"/>
            <a:headEnd/>
            <a:tailEnd/>
          </a:ln>
          <a:effectLst/>
        </p:spPr>
      </p:pic>
    </p:spTree>
    <p:extLst>
      <p:ext uri="{BB962C8B-B14F-4D97-AF65-F5344CB8AC3E}">
        <p14:creationId xmlns:p14="http://schemas.microsoft.com/office/powerpoint/2010/main" val="42486875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131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7" y="1643050"/>
            <a:ext cx="7901014" cy="2123658"/>
          </a:xfrm>
          <a:prstGeom prst="rect">
            <a:avLst/>
          </a:prstGeom>
        </p:spPr>
        <p:txBody>
          <a:bodyPr wrap="square">
            <a:spAutoFit/>
          </a:bodyPr>
          <a:lstStyle/>
          <a:p>
            <a:r>
              <a:rPr lang="en-US" altLang="zh-CN" sz="2600" b="1" dirty="0">
                <a:latin typeface="+mn-lt"/>
                <a:ea typeface="+mn-ea"/>
              </a:rPr>
              <a:t>VAE</a:t>
            </a:r>
            <a:r>
              <a:rPr lang="zh-CN" altLang="en-US" sz="2600" b="1" dirty="0">
                <a:latin typeface="+mn-lt"/>
                <a:ea typeface="+mn-ea"/>
              </a:rPr>
              <a:t>是如何学高斯分布的呢？</a:t>
            </a:r>
            <a:endParaRPr lang="en-US" altLang="zh-CN" sz="2600" b="1" dirty="0">
              <a:latin typeface="+mn-lt"/>
              <a:ea typeface="+mn-ea"/>
            </a:endParaRPr>
          </a:p>
          <a:p>
            <a:r>
              <a:rPr lang="en-US" altLang="zh-CN" sz="2600" b="1" dirty="0">
                <a:latin typeface="+mn-lt"/>
                <a:ea typeface="+mn-ea"/>
              </a:rPr>
              <a:t>	</a:t>
            </a:r>
            <a:r>
              <a:rPr lang="zh-CN" altLang="en-US" sz="2600" b="1" dirty="0">
                <a:latin typeface="+mn-lt"/>
                <a:ea typeface="+mn-ea"/>
              </a:rPr>
              <a:t>使用了一个再参数化（</a:t>
            </a:r>
            <a:r>
              <a:rPr lang="en-US" altLang="zh-CN" sz="2600" b="1" dirty="0">
                <a:latin typeface="+mn-lt"/>
                <a:ea typeface="+mn-ea"/>
              </a:rPr>
              <a:t> reparameterization</a:t>
            </a:r>
            <a:r>
              <a:rPr lang="zh-CN" altLang="en-US" sz="2600" b="1" dirty="0">
                <a:latin typeface="+mn-lt"/>
                <a:ea typeface="+mn-ea"/>
              </a:rPr>
              <a:t>）的方法，采用随机变量的变换（</a:t>
            </a:r>
            <a:r>
              <a:rPr lang="pl-PL" altLang="zh-CN" sz="2800" dirty="0"/>
              <a:t>z = µ</a:t>
            </a:r>
            <a:r>
              <a:rPr lang="pl-PL" altLang="zh-CN" sz="2800" baseline="-25000" dirty="0"/>
              <a:t>I</a:t>
            </a:r>
            <a:r>
              <a:rPr lang="pl-PL" altLang="zh-CN" sz="2800" dirty="0"/>
              <a:t> + σ</a:t>
            </a:r>
            <a:r>
              <a:rPr lang="pl-PL" altLang="zh-CN" sz="2800" baseline="-25000" dirty="0"/>
              <a:t>I</a:t>
            </a:r>
            <a:r>
              <a:rPr lang="pl-PL" altLang="zh-CN" sz="2800" dirty="0"/>
              <a:t>⊙ϵ</a:t>
            </a:r>
            <a:r>
              <a:rPr lang="zh-CN" altLang="en-US" sz="2600" b="1" dirty="0">
                <a:latin typeface="+mn-lt"/>
                <a:ea typeface="+mn-ea"/>
              </a:rPr>
              <a:t>），该方法利用采样结果（而不是采样），这样可通过随机变量实现反向传播。</a:t>
            </a:r>
          </a:p>
        </p:txBody>
      </p:sp>
      <p:sp>
        <p:nvSpPr>
          <p:cNvPr id="5" name="矩形 4">
            <a:extLst>
              <a:ext uri="{FF2B5EF4-FFF2-40B4-BE49-F238E27FC236}">
                <a16:creationId xmlns:a16="http://schemas.microsoft.com/office/drawing/2014/main" id="{6F908966-808A-9EE4-C206-2A4C3BFCDA38}"/>
              </a:ext>
            </a:extLst>
          </p:cNvPr>
          <p:cNvSpPr/>
          <p:nvPr/>
        </p:nvSpPr>
        <p:spPr>
          <a:xfrm>
            <a:off x="1372429" y="4419600"/>
            <a:ext cx="2286000" cy="461665"/>
          </a:xfrm>
          <a:prstGeom prst="rect">
            <a:avLst/>
          </a:prstGeom>
        </p:spPr>
        <p:txBody>
          <a:bodyPr wrap="square">
            <a:spAutoFit/>
          </a:bodyPr>
          <a:lstStyle/>
          <a:p>
            <a:r>
              <a:rPr lang="en-US" altLang="zh-CN" sz="2400" dirty="0"/>
              <a:t>z</a:t>
            </a:r>
            <a:r>
              <a:rPr lang="zh-CN" altLang="en-US" sz="2400" dirty="0"/>
              <a:t> </a:t>
            </a:r>
            <a:r>
              <a:rPr lang="el-GR" altLang="zh-CN" sz="2400" dirty="0"/>
              <a:t>∼</a:t>
            </a:r>
            <a:r>
              <a:rPr lang="en-US" altLang="zh-CN" sz="2400" dirty="0"/>
              <a:t> </a:t>
            </a:r>
            <a:r>
              <a:rPr lang="zh-CN" altLang="en-US" sz="2400" dirty="0"/>
              <a:t>N(µ</a:t>
            </a:r>
            <a:r>
              <a:rPr lang="zh-CN" altLang="en-US" sz="2400" baseline="-25000" dirty="0"/>
              <a:t>I</a:t>
            </a:r>
            <a:r>
              <a:rPr lang="zh-CN" altLang="en-US" sz="2400" dirty="0"/>
              <a:t> ,σ</a:t>
            </a:r>
            <a:r>
              <a:rPr lang="en-US" altLang="zh-CN" sz="2400" baseline="-25000" dirty="0"/>
              <a:t>I</a:t>
            </a:r>
            <a:r>
              <a:rPr lang="zh-CN" altLang="en-US" sz="2400" baseline="30000" dirty="0"/>
              <a:t>2</a:t>
            </a:r>
            <a:r>
              <a:rPr lang="zh-CN" altLang="en-US" sz="2400" dirty="0"/>
              <a:t>I)</a:t>
            </a:r>
          </a:p>
        </p:txBody>
      </p:sp>
      <p:sp>
        <p:nvSpPr>
          <p:cNvPr id="6" name="矩形 5">
            <a:extLst>
              <a:ext uri="{FF2B5EF4-FFF2-40B4-BE49-F238E27FC236}">
                <a16:creationId xmlns:a16="http://schemas.microsoft.com/office/drawing/2014/main" id="{CD3EE6D9-55E2-690B-B3DC-4E35FEC53C36}"/>
              </a:ext>
            </a:extLst>
          </p:cNvPr>
          <p:cNvSpPr/>
          <p:nvPr/>
        </p:nvSpPr>
        <p:spPr>
          <a:xfrm>
            <a:off x="5029200" y="4191000"/>
            <a:ext cx="2658717" cy="830997"/>
          </a:xfrm>
          <a:prstGeom prst="rect">
            <a:avLst/>
          </a:prstGeom>
        </p:spPr>
        <p:txBody>
          <a:bodyPr wrap="square">
            <a:spAutoFit/>
          </a:bodyPr>
          <a:lstStyle/>
          <a:p>
            <a:r>
              <a:rPr lang="el-GR" altLang="zh-CN" sz="2400" dirty="0"/>
              <a:t>ϵ ∼ </a:t>
            </a:r>
            <a:r>
              <a:rPr lang="en-US" altLang="zh-CN" sz="2400" dirty="0"/>
              <a:t>N(0,I)</a:t>
            </a:r>
          </a:p>
          <a:p>
            <a:r>
              <a:rPr lang="pl-PL" altLang="zh-CN" sz="2400" dirty="0"/>
              <a:t>z = µ</a:t>
            </a:r>
            <a:r>
              <a:rPr lang="pl-PL" altLang="zh-CN" sz="2400" baseline="-25000" dirty="0"/>
              <a:t>I</a:t>
            </a:r>
            <a:r>
              <a:rPr lang="pl-PL" altLang="zh-CN" sz="2400" dirty="0"/>
              <a:t> + σ</a:t>
            </a:r>
            <a:r>
              <a:rPr lang="pl-PL" altLang="zh-CN" sz="2400" baseline="-25000" dirty="0"/>
              <a:t>I</a:t>
            </a:r>
            <a:r>
              <a:rPr lang="pl-PL" altLang="zh-CN" sz="2400" dirty="0"/>
              <a:t>⊙ϵ,</a:t>
            </a:r>
            <a:endParaRPr lang="zh-CN" altLang="en-US" sz="2400" dirty="0"/>
          </a:p>
        </p:txBody>
      </p:sp>
      <p:sp>
        <p:nvSpPr>
          <p:cNvPr id="7" name="右箭头 5">
            <a:extLst>
              <a:ext uri="{FF2B5EF4-FFF2-40B4-BE49-F238E27FC236}">
                <a16:creationId xmlns:a16="http://schemas.microsoft.com/office/drawing/2014/main" id="{84A67F70-E8A5-D776-6AE6-67291B41F7CA}"/>
              </a:ext>
            </a:extLst>
          </p:cNvPr>
          <p:cNvSpPr/>
          <p:nvPr/>
        </p:nvSpPr>
        <p:spPr>
          <a:xfrm>
            <a:off x="3734628" y="4578761"/>
            <a:ext cx="1125404" cy="218392"/>
          </a:xfrm>
          <a:prstGeom prst="rightArrow">
            <a:avLst/>
          </a:prstGeom>
          <a:solidFill>
            <a:schemeClr val="accent1"/>
          </a:solidFill>
          <a:ln>
            <a:solidFill>
              <a:schemeClr val="tx1"/>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6201341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132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7" y="1643050"/>
            <a:ext cx="7901014" cy="492443"/>
          </a:xfrm>
          <a:prstGeom prst="rect">
            <a:avLst/>
          </a:prstGeom>
        </p:spPr>
        <p:txBody>
          <a:bodyPr wrap="square">
            <a:spAutoFit/>
          </a:bodyPr>
          <a:lstStyle/>
          <a:p>
            <a:r>
              <a:rPr lang="en-US" altLang="zh-CN" sz="2600" b="1" dirty="0">
                <a:latin typeface="+mn-lt"/>
                <a:ea typeface="+mn-ea"/>
              </a:rPr>
              <a:t>VAE</a:t>
            </a:r>
            <a:r>
              <a:rPr lang="zh-CN" altLang="en-US" sz="2600" b="1" dirty="0">
                <a:latin typeface="+mn-lt"/>
                <a:ea typeface="+mn-ea"/>
              </a:rPr>
              <a:t>学习到的隐变量分布</a:t>
            </a:r>
          </a:p>
        </p:txBody>
      </p:sp>
      <p:pic>
        <p:nvPicPr>
          <p:cNvPr id="2" name="图片 1" descr="屏幕剪辑">
            <a:extLst>
              <a:ext uri="{FF2B5EF4-FFF2-40B4-BE49-F238E27FC236}">
                <a16:creationId xmlns:a16="http://schemas.microsoft.com/office/drawing/2014/main" id="{F8C94D95-DCE8-4B7D-B781-550770B05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87" y="2564904"/>
            <a:ext cx="7207532" cy="3720016"/>
          </a:xfrm>
          <a:prstGeom prst="rect">
            <a:avLst/>
          </a:prstGeom>
        </p:spPr>
      </p:pic>
    </p:spTree>
    <p:extLst>
      <p:ext uri="{BB962C8B-B14F-4D97-AF65-F5344CB8AC3E}">
        <p14:creationId xmlns:p14="http://schemas.microsoft.com/office/powerpoint/2010/main" val="39084967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133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a:extLst>
              <a:ext uri="{FF2B5EF4-FFF2-40B4-BE49-F238E27FC236}">
                <a16:creationId xmlns:a16="http://schemas.microsoft.com/office/drawing/2014/main" id="{4E0F6431-28AB-2DB6-CEC1-41A7AC67DC98}"/>
              </a:ext>
            </a:extLst>
          </p:cNvPr>
          <p:cNvSpPr>
            <a:spLocks noGrp="1"/>
          </p:cNvSpPr>
          <p:nvPr>
            <p:ph idx="1"/>
          </p:nvPr>
        </p:nvSpPr>
        <p:spPr>
          <a:xfrm>
            <a:off x="457200" y="1700809"/>
            <a:ext cx="8435280" cy="4623792"/>
          </a:xfrm>
        </p:spPr>
        <p:txBody>
          <a:bodyPr/>
          <a:lstStyle/>
          <a:p>
            <a:r>
              <a:rPr lang="zh-CN" altLang="en-US" dirty="0"/>
              <a:t>生成对抗网络由一个生成网络与一个判别网络组成。生成网络从潜在空间（</a:t>
            </a:r>
            <a:r>
              <a:rPr lang="en-US" altLang="zh-CN" dirty="0"/>
              <a:t>Latent Space</a:t>
            </a:r>
            <a:r>
              <a:rPr lang="zh-CN" altLang="en-US" dirty="0"/>
              <a:t>）中随机采样作为输入，其输出结果需要尽量模仿训练集中的真实样本。</a:t>
            </a:r>
            <a:endParaRPr lang="en-US" altLang="zh-CN" dirty="0"/>
          </a:p>
          <a:p>
            <a:endParaRPr lang="zh-CN" altLang="en-US" dirty="0"/>
          </a:p>
          <a:p>
            <a:r>
              <a:rPr lang="zh-CN" altLang="en-US" dirty="0"/>
              <a:t>判别网络的输入则为真实样本或生成网络的输出，其目的是将生成网络的输出从真实样本中尽可能分辨出来。</a:t>
            </a:r>
          </a:p>
          <a:p>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134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a:extLst>
              <a:ext uri="{FF2B5EF4-FFF2-40B4-BE49-F238E27FC236}">
                <a16:creationId xmlns:a16="http://schemas.microsoft.com/office/drawing/2014/main" id="{4E0F6431-28AB-2DB6-CEC1-41A7AC67DC98}"/>
              </a:ext>
            </a:extLst>
          </p:cNvPr>
          <p:cNvSpPr>
            <a:spLocks noGrp="1"/>
          </p:cNvSpPr>
          <p:nvPr>
            <p:ph idx="1"/>
          </p:nvPr>
        </p:nvSpPr>
        <p:spPr>
          <a:xfrm>
            <a:off x="457200" y="1700809"/>
            <a:ext cx="8435280" cy="4623792"/>
          </a:xfrm>
        </p:spPr>
        <p:txBody>
          <a:bodyPr/>
          <a:lstStyle/>
          <a:p>
            <a:r>
              <a:rPr lang="zh-CN" altLang="en-US" dirty="0"/>
              <a:t>生成网络要尽可能地欺骗判别网络。</a:t>
            </a:r>
            <a:endParaRPr lang="en-US" altLang="zh-CN" dirty="0"/>
          </a:p>
          <a:p>
            <a:endParaRPr lang="zh-CN" altLang="en-US" dirty="0"/>
          </a:p>
          <a:p>
            <a:r>
              <a:rPr lang="zh-CN" altLang="en-US" dirty="0"/>
              <a:t>判别网络将生成网络生成的样本与真实样本中尽可能区分出来。</a:t>
            </a:r>
            <a:endParaRPr lang="en-US" altLang="zh-CN" dirty="0"/>
          </a:p>
          <a:p>
            <a:endParaRPr lang="zh-CN" altLang="en-US" dirty="0"/>
          </a:p>
          <a:p>
            <a:r>
              <a:rPr lang="zh-CN" altLang="en-US" dirty="0"/>
              <a:t>两个网络相互对抗、不断调整参数，最终目的是使判别网络无法判断生成网络的输出结果是否真实。</a:t>
            </a:r>
          </a:p>
          <a:p>
            <a:endParaRPr lang="zh-CN" altLang="en-US" dirty="0"/>
          </a:p>
        </p:txBody>
      </p:sp>
    </p:spTree>
    <p:extLst>
      <p:ext uri="{BB962C8B-B14F-4D97-AF65-F5344CB8AC3E}">
        <p14:creationId xmlns:p14="http://schemas.microsoft.com/office/powerpoint/2010/main" val="34542964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135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4926349" cy="492443"/>
          </a:xfrm>
          <a:prstGeom prst="rect">
            <a:avLst/>
          </a:prstGeom>
        </p:spPr>
        <p:txBody>
          <a:bodyPr wrap="none">
            <a:spAutoFit/>
          </a:bodyPr>
          <a:lstStyle/>
          <a:p>
            <a:r>
              <a:rPr lang="zh-CN" altLang="en-US" sz="2600" b="1" dirty="0">
                <a:latin typeface="+mn-lt"/>
                <a:ea typeface="+mn-ea"/>
              </a:rPr>
              <a:t>生成式对抗网络（</a:t>
            </a:r>
            <a:r>
              <a:rPr lang="en-US" altLang="zh-CN" sz="2600" b="1" dirty="0">
                <a:latin typeface="+mn-lt"/>
                <a:ea typeface="+mn-ea"/>
              </a:rPr>
              <a:t>GAN</a:t>
            </a:r>
            <a:r>
              <a:rPr lang="zh-CN" altLang="en-US" sz="2600" b="1" dirty="0">
                <a:latin typeface="+mn-lt"/>
                <a:ea typeface="+mn-ea"/>
              </a:rPr>
              <a:t>）结构图</a:t>
            </a:r>
          </a:p>
        </p:txBody>
      </p:sp>
      <p:pic>
        <p:nvPicPr>
          <p:cNvPr id="13" name="内容占位符 12"/>
          <p:cNvPicPr>
            <a:picLocks noGrp="1"/>
          </p:cNvPicPr>
          <p:nvPr>
            <p:ph idx="1"/>
          </p:nvPr>
        </p:nvPicPr>
        <p:blipFill>
          <a:blip r:embed="rId3"/>
          <a:srcRect/>
          <a:stretch>
            <a:fillRect/>
          </a:stretch>
        </p:blipFill>
        <p:spPr bwMode="auto">
          <a:xfrm>
            <a:off x="857224" y="2285992"/>
            <a:ext cx="6786610" cy="3714776"/>
          </a:xfrm>
          <a:prstGeom prst="rect">
            <a:avLst/>
          </a:prstGeom>
          <a:noFill/>
          <a:ln w="9525">
            <a:noFill/>
            <a:miter lim="800000"/>
            <a:headEnd/>
            <a:tailEnd/>
          </a:ln>
        </p:spPr>
      </p:pic>
    </p:spTree>
    <p:extLst>
      <p:ext uri="{BB962C8B-B14F-4D97-AF65-F5344CB8AC3E}">
        <p14:creationId xmlns:p14="http://schemas.microsoft.com/office/powerpoint/2010/main" val="16869389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136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5596404" cy="492443"/>
          </a:xfrm>
          <a:prstGeom prst="rect">
            <a:avLst/>
          </a:prstGeom>
        </p:spPr>
        <p:txBody>
          <a:bodyPr wrap="none">
            <a:spAutoFit/>
          </a:bodyPr>
          <a:lstStyle/>
          <a:p>
            <a:r>
              <a:rPr lang="zh-CN" altLang="en-US" sz="2600" b="1" dirty="0">
                <a:latin typeface="+mn-lt"/>
                <a:ea typeface="+mn-ea"/>
              </a:rPr>
              <a:t>生成式对抗网络（</a:t>
            </a:r>
            <a:r>
              <a:rPr lang="en-US" altLang="zh-CN" sz="2600" b="1" dirty="0">
                <a:latin typeface="+mn-lt"/>
                <a:ea typeface="+mn-ea"/>
              </a:rPr>
              <a:t>GAN</a:t>
            </a:r>
            <a:r>
              <a:rPr lang="zh-CN" altLang="en-US" sz="2600" b="1" dirty="0">
                <a:latin typeface="+mn-lt"/>
                <a:ea typeface="+mn-ea"/>
              </a:rPr>
              <a:t>）的目标函数</a:t>
            </a:r>
          </a:p>
        </p:txBody>
      </p:sp>
      <p:pic>
        <p:nvPicPr>
          <p:cNvPr id="5" name="内容占位符 4" descr="屏幕剪辑">
            <a:extLst>
              <a:ext uri="{FF2B5EF4-FFF2-40B4-BE49-F238E27FC236}">
                <a16:creationId xmlns:a16="http://schemas.microsoft.com/office/drawing/2014/main" id="{2E7CBB11-F69F-1AE1-4D7D-E4BC670D8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7356" y="2209800"/>
            <a:ext cx="7781068"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5" descr="屏幕剪辑">
            <a:extLst>
              <a:ext uri="{FF2B5EF4-FFF2-40B4-BE49-F238E27FC236}">
                <a16:creationId xmlns:a16="http://schemas.microsoft.com/office/drawing/2014/main" id="{429A7A20-CBA4-B426-12EF-8A54B0E44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434" y="4653136"/>
            <a:ext cx="7849132" cy="1524000"/>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6B70337-08E4-3B13-C52A-CDA2C03E369F}"/>
                  </a:ext>
                </a:extLst>
              </p:cNvPr>
              <p:cNvSpPr/>
              <p:nvPr/>
            </p:nvSpPr>
            <p:spPr>
              <a:xfrm>
                <a:off x="647434" y="3610610"/>
                <a:ext cx="8400056" cy="892552"/>
              </a:xfrm>
              <a:prstGeom prst="rect">
                <a:avLst/>
              </a:prstGeom>
            </p:spPr>
            <p:txBody>
              <a:bodyPr wrap="none">
                <a:spAutoFit/>
              </a:bodyPr>
              <a:lstStyle/>
              <a:p>
                <a:r>
                  <a:rPr lang="zh-CN" altLang="en-US" sz="2600" b="1" dirty="0">
                    <a:latin typeface="+mn-lt"/>
                    <a:ea typeface="+mn-ea"/>
                  </a:rPr>
                  <a:t>其中</a:t>
                </a:r>
                <a14:m>
                  <m:oMath xmlns:m="http://schemas.openxmlformats.org/officeDocument/2006/math">
                    <m:sSub>
                      <m:sSubPr>
                        <m:ctrlPr>
                          <a:rPr lang="en-US" altLang="zh-CN" sz="2600" b="1" i="1" smtClean="0">
                            <a:latin typeface="Cambria Math" panose="02040503050406030204" pitchFamily="18" charset="0"/>
                            <a:ea typeface="+mn-ea"/>
                          </a:rPr>
                        </m:ctrlPr>
                      </m:sSubPr>
                      <m:e>
                        <m:r>
                          <a:rPr lang="en-US" altLang="zh-CN" sz="2600" b="1" i="1" smtClean="0">
                            <a:latin typeface="Cambria Math" panose="02040503050406030204" pitchFamily="18" charset="0"/>
                            <a:ea typeface="+mn-ea"/>
                          </a:rPr>
                          <m:t>𝒑</m:t>
                        </m:r>
                      </m:e>
                      <m:sub>
                        <m:r>
                          <a:rPr lang="en-US" altLang="zh-CN" sz="2600" b="1" i="1" smtClean="0">
                            <a:latin typeface="Cambria Math" panose="02040503050406030204" pitchFamily="18" charset="0"/>
                            <a:ea typeface="+mn-ea"/>
                          </a:rPr>
                          <m:t>𝒅𝒂𝒕𝒂</m:t>
                        </m:r>
                      </m:sub>
                    </m:sSub>
                    <m:d>
                      <m:dPr>
                        <m:ctrlPr>
                          <a:rPr lang="en-US" altLang="zh-CN" sz="2600" b="1" i="1" smtClean="0">
                            <a:latin typeface="Cambria Math" panose="02040503050406030204" pitchFamily="18" charset="0"/>
                            <a:ea typeface="+mn-ea"/>
                          </a:rPr>
                        </m:ctrlPr>
                      </m:dPr>
                      <m:e>
                        <m:r>
                          <a:rPr lang="en-US" altLang="zh-CN" sz="2600" b="1" i="1" smtClean="0">
                            <a:latin typeface="Cambria Math" panose="02040503050406030204" pitchFamily="18" charset="0"/>
                            <a:ea typeface="+mn-ea"/>
                          </a:rPr>
                          <m:t>𝒙</m:t>
                        </m:r>
                      </m:e>
                    </m:d>
                  </m:oMath>
                </a14:m>
                <a:r>
                  <a:rPr lang="zh-CN" altLang="en-US" sz="2600" b="1" dirty="0">
                    <a:latin typeface="+mn-lt"/>
                    <a:ea typeface="+mn-ea"/>
                  </a:rPr>
                  <a:t>真实数据的分布，</a:t>
                </a:r>
                <a:r>
                  <a:rPr lang="en-US" altLang="zh-CN" sz="2600" b="1" dirty="0"/>
                  <a:t> </a:t>
                </a:r>
                <a14:m>
                  <m:oMath xmlns:m="http://schemas.openxmlformats.org/officeDocument/2006/math">
                    <m:r>
                      <m:rPr>
                        <m:sty m:val="p"/>
                      </m:rPr>
                      <a:rPr lang="en-US" altLang="zh-CN" sz="2600" b="1" i="1" dirty="0">
                        <a:latin typeface="Cambria Math" panose="02040503050406030204" pitchFamily="18" charset="0"/>
                      </a:rPr>
                      <m:t>p</m:t>
                    </m:r>
                    <m:d>
                      <m:dPr>
                        <m:ctrlPr>
                          <a:rPr lang="en-US" altLang="zh-CN" sz="2600" b="1" i="1">
                            <a:latin typeface="Cambria Math" panose="02040503050406030204" pitchFamily="18" charset="0"/>
                          </a:rPr>
                        </m:ctrlPr>
                      </m:dPr>
                      <m:e>
                        <m:r>
                          <m:rPr>
                            <m:sty m:val="p"/>
                          </m:rPr>
                          <a:rPr lang="en-US" altLang="zh-CN" sz="2600" b="1" i="1">
                            <a:latin typeface="Cambria Math" panose="02040503050406030204" pitchFamily="18" charset="0"/>
                          </a:rPr>
                          <m:t>z</m:t>
                        </m:r>
                      </m:e>
                    </m:d>
                  </m:oMath>
                </a14:m>
                <a:r>
                  <a:rPr lang="zh-CN" altLang="en-US" sz="2600" b="1" dirty="0">
                    <a:latin typeface="+mn-lt"/>
                    <a:ea typeface="+mn-ea"/>
                  </a:rPr>
                  <a:t>为生成数据的分布</a:t>
                </a:r>
                <a:endParaRPr lang="en-US" altLang="zh-CN" sz="2600" b="1" dirty="0">
                  <a:latin typeface="+mn-lt"/>
                  <a:ea typeface="+mn-ea"/>
                </a:endParaRPr>
              </a:p>
              <a:p>
                <a:r>
                  <a:rPr lang="en-US" altLang="zh-CN" sz="2600" b="1" dirty="0">
                    <a:latin typeface="+mn-lt"/>
                    <a:ea typeface="+mn-ea"/>
                  </a:rPr>
                  <a:t>D</a:t>
                </a:r>
                <a:r>
                  <a:rPr lang="zh-CN" altLang="en-US" sz="2600" b="1" dirty="0">
                    <a:latin typeface="+mn-lt"/>
                    <a:ea typeface="+mn-ea"/>
                  </a:rPr>
                  <a:t>表示判别网络（它是一个二分类器），</a:t>
                </a:r>
                <a:r>
                  <a:rPr lang="en-US" altLang="zh-CN" sz="2600" b="1" dirty="0">
                    <a:latin typeface="+mn-lt"/>
                    <a:ea typeface="+mn-ea"/>
                  </a:rPr>
                  <a:t>G</a:t>
                </a:r>
                <a:r>
                  <a:rPr lang="zh-CN" altLang="en-US" sz="2600" b="1" dirty="0">
                    <a:latin typeface="+mn-lt"/>
                    <a:ea typeface="+mn-ea"/>
                  </a:rPr>
                  <a:t>表示生成网络</a:t>
                </a:r>
              </a:p>
            </p:txBody>
          </p:sp>
        </mc:Choice>
        <mc:Fallback xmlns="">
          <p:sp>
            <p:nvSpPr>
              <p:cNvPr id="7" name="矩形 6">
                <a:extLst>
                  <a:ext uri="{FF2B5EF4-FFF2-40B4-BE49-F238E27FC236}">
                    <a16:creationId xmlns:a16="http://schemas.microsoft.com/office/drawing/2014/main" id="{66B70337-08E4-3B13-C52A-CDA2C03E369F}"/>
                  </a:ext>
                </a:extLst>
              </p:cNvPr>
              <p:cNvSpPr>
                <a:spLocks noRot="1" noChangeAspect="1" noMove="1" noResize="1" noEditPoints="1" noAdjustHandles="1" noChangeArrowheads="1" noChangeShapeType="1" noTextEdit="1"/>
              </p:cNvSpPr>
              <p:nvPr/>
            </p:nvSpPr>
            <p:spPr>
              <a:xfrm>
                <a:off x="647434" y="3610610"/>
                <a:ext cx="8400056" cy="892552"/>
              </a:xfrm>
              <a:prstGeom prst="rect">
                <a:avLst/>
              </a:prstGeom>
              <a:blipFill>
                <a:blip r:embed="rId5"/>
                <a:stretch>
                  <a:fillRect l="-1306" t="-8163" r="-581" b="-17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6159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137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6936514" cy="492443"/>
          </a:xfrm>
          <a:prstGeom prst="rect">
            <a:avLst/>
          </a:prstGeom>
        </p:spPr>
        <p:txBody>
          <a:bodyPr wrap="none">
            <a:spAutoFit/>
          </a:bodyPr>
          <a:lstStyle/>
          <a:p>
            <a:r>
              <a:rPr lang="zh-CN" altLang="en-US" sz="2600" b="1" dirty="0">
                <a:latin typeface="+mn-lt"/>
                <a:ea typeface="+mn-ea"/>
              </a:rPr>
              <a:t>生成式对抗网络（</a:t>
            </a:r>
            <a:r>
              <a:rPr lang="en-US" altLang="zh-CN" sz="2600" b="1" dirty="0">
                <a:latin typeface="+mn-lt"/>
                <a:ea typeface="+mn-ea"/>
              </a:rPr>
              <a:t>GAN</a:t>
            </a:r>
            <a:r>
              <a:rPr lang="zh-CN" altLang="en-US" sz="2600" b="1" dirty="0">
                <a:latin typeface="+mn-lt"/>
                <a:ea typeface="+mn-ea"/>
              </a:rPr>
              <a:t>）训练的一个简单示例</a:t>
            </a:r>
          </a:p>
        </p:txBody>
      </p:sp>
      <p:pic>
        <p:nvPicPr>
          <p:cNvPr id="9" name="图片 8">
            <a:extLst>
              <a:ext uri="{FF2B5EF4-FFF2-40B4-BE49-F238E27FC236}">
                <a16:creationId xmlns:a16="http://schemas.microsoft.com/office/drawing/2014/main" id="{113EBBCF-1992-251E-E45A-EC11E238B5F4}"/>
              </a:ext>
            </a:extLst>
          </p:cNvPr>
          <p:cNvPicPr>
            <a:picLocks noChangeAspect="1"/>
          </p:cNvPicPr>
          <p:nvPr/>
        </p:nvPicPr>
        <p:blipFill>
          <a:blip r:embed="rId3"/>
          <a:stretch>
            <a:fillRect/>
          </a:stretch>
        </p:blipFill>
        <p:spPr>
          <a:xfrm>
            <a:off x="785786" y="2276872"/>
            <a:ext cx="7386614" cy="3960440"/>
          </a:xfrm>
          <a:prstGeom prst="rect">
            <a:avLst/>
          </a:prstGeom>
        </p:spPr>
      </p:pic>
    </p:spTree>
    <p:extLst>
      <p:ext uri="{BB962C8B-B14F-4D97-AF65-F5344CB8AC3E}">
        <p14:creationId xmlns:p14="http://schemas.microsoft.com/office/powerpoint/2010/main" val="34997506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138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3199915" cy="492443"/>
          </a:xfrm>
          <a:prstGeom prst="rect">
            <a:avLst/>
          </a:prstGeom>
        </p:spPr>
        <p:txBody>
          <a:bodyPr wrap="none">
            <a:spAutoFit/>
          </a:bodyPr>
          <a:lstStyle/>
          <a:p>
            <a:r>
              <a:rPr lang="zh-CN" altLang="en-US" sz="2600" b="1" dirty="0">
                <a:latin typeface="+mn-lt"/>
                <a:ea typeface="+mn-ea"/>
              </a:rPr>
              <a:t>几种生成式模型比较</a:t>
            </a:r>
          </a:p>
        </p:txBody>
      </p:sp>
      <p:pic>
        <p:nvPicPr>
          <p:cNvPr id="6" name="图片 5">
            <a:extLst>
              <a:ext uri="{FF2B5EF4-FFF2-40B4-BE49-F238E27FC236}">
                <a16:creationId xmlns:a16="http://schemas.microsoft.com/office/drawing/2014/main" id="{44A9ECAF-661B-ACE6-FC6E-FCFD28568942}"/>
              </a:ext>
            </a:extLst>
          </p:cNvPr>
          <p:cNvPicPr>
            <a:picLocks noChangeAspect="1"/>
          </p:cNvPicPr>
          <p:nvPr/>
        </p:nvPicPr>
        <p:blipFill>
          <a:blip r:embed="rId3"/>
          <a:stretch>
            <a:fillRect/>
          </a:stretch>
        </p:blipFill>
        <p:spPr>
          <a:xfrm>
            <a:off x="846746" y="2204864"/>
            <a:ext cx="7541678" cy="4032448"/>
          </a:xfrm>
          <a:prstGeom prst="rect">
            <a:avLst/>
          </a:prstGeom>
        </p:spPr>
      </p:pic>
    </p:spTree>
    <p:extLst>
      <p:ext uri="{BB962C8B-B14F-4D97-AF65-F5344CB8AC3E}">
        <p14:creationId xmlns:p14="http://schemas.microsoft.com/office/powerpoint/2010/main" val="21906192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139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3433697" cy="492443"/>
          </a:xfrm>
          <a:prstGeom prst="rect">
            <a:avLst/>
          </a:prstGeom>
        </p:spPr>
        <p:txBody>
          <a:bodyPr wrap="none">
            <a:spAutoFit/>
          </a:bodyPr>
          <a:lstStyle/>
          <a:p>
            <a:r>
              <a:rPr lang="en-US" altLang="zh-CN" sz="2600" b="1" dirty="0">
                <a:latin typeface="+mn-lt"/>
                <a:ea typeface="+mn-ea"/>
              </a:rPr>
              <a:t>Diffusion model</a:t>
            </a:r>
            <a:r>
              <a:rPr lang="zh-CN" altLang="en-US" sz="2600" b="1" dirty="0">
                <a:latin typeface="+mn-lt"/>
                <a:ea typeface="+mn-ea"/>
              </a:rPr>
              <a:t>简介</a:t>
            </a:r>
          </a:p>
        </p:txBody>
      </p:sp>
      <p:sp>
        <p:nvSpPr>
          <p:cNvPr id="2" name="内容占位符 5">
            <a:extLst>
              <a:ext uri="{FF2B5EF4-FFF2-40B4-BE49-F238E27FC236}">
                <a16:creationId xmlns:a16="http://schemas.microsoft.com/office/drawing/2014/main" id="{E807A8EF-0C64-57F8-6A02-14503993AD9F}"/>
              </a:ext>
            </a:extLst>
          </p:cNvPr>
          <p:cNvSpPr>
            <a:spLocks noGrp="1"/>
          </p:cNvSpPr>
          <p:nvPr>
            <p:ph idx="1"/>
          </p:nvPr>
        </p:nvSpPr>
        <p:spPr>
          <a:xfrm>
            <a:off x="428596" y="2060848"/>
            <a:ext cx="8229600" cy="4297110"/>
          </a:xfrm>
          <a:ln>
            <a:solidFill>
              <a:srgbClr val="0070C0"/>
            </a:solidFill>
          </a:ln>
        </p:spPr>
        <p:txBody>
          <a:bodyPr/>
          <a:lstStyle/>
          <a:p>
            <a:r>
              <a:rPr lang="zh-CN" altLang="en-US" sz="2800" kern="100" dirty="0">
                <a:effectLst/>
                <a:latin typeface="Times New Roman" panose="02020603050405020304" pitchFamily="18" charset="0"/>
                <a:ea typeface="宋体" panose="02010600030101010101" pitchFamily="2" charset="-122"/>
              </a:rPr>
              <a:t>使用了哪些主要技术</a:t>
            </a:r>
            <a:endParaRPr lang="en-US" altLang="zh-CN" sz="2800" kern="100" dirty="0">
              <a:effectLst/>
              <a:latin typeface="Times New Roman" panose="02020603050405020304" pitchFamily="18" charset="0"/>
              <a:ea typeface="宋体" panose="02010600030101010101" pitchFamily="2" charset="-122"/>
            </a:endParaRPr>
          </a:p>
          <a:p>
            <a:pPr lvl="1"/>
            <a:r>
              <a:rPr lang="zh-CN" altLang="en-US" sz="2600" kern="100" dirty="0">
                <a:latin typeface="Times New Roman" panose="02020603050405020304" pitchFamily="18" charset="0"/>
                <a:ea typeface="宋体" panose="02010600030101010101" pitchFamily="2" charset="-122"/>
              </a:rPr>
              <a:t>添加噪声、重新参数化、变分下界、马尔科夫链等</a:t>
            </a:r>
            <a:endParaRPr lang="en-US" altLang="zh-CN" sz="2600" kern="100" dirty="0">
              <a:effectLst/>
              <a:latin typeface="Times New Roman" panose="02020603050405020304" pitchFamily="18" charset="0"/>
              <a:ea typeface="宋体" panose="02010600030101010101" pitchFamily="2" charset="-122"/>
            </a:endParaRPr>
          </a:p>
          <a:p>
            <a:endParaRPr lang="en-US" altLang="zh-CN" b="1" dirty="0"/>
          </a:p>
          <a:p>
            <a:pPr lvl="2"/>
            <a:endParaRPr lang="en-US" altLang="zh-CN" b="1" dirty="0"/>
          </a:p>
          <a:p>
            <a:pPr lvl="1"/>
            <a:endParaRPr lang="en-US" altLang="zh-CN" b="1" dirty="0"/>
          </a:p>
          <a:p>
            <a:pPr lvl="3"/>
            <a:endParaRPr lang="en-US" altLang="zh-CN" b="1" dirty="0"/>
          </a:p>
          <a:p>
            <a:pPr lvl="3"/>
            <a:endParaRPr lang="en-US" altLang="zh-CN" b="1" dirty="0"/>
          </a:p>
          <a:p>
            <a:pPr lvl="2"/>
            <a:endParaRPr lang="en-US" altLang="zh-CN" b="1" dirty="0"/>
          </a:p>
        </p:txBody>
      </p:sp>
      <p:pic>
        <p:nvPicPr>
          <p:cNvPr id="5" name="图片 4">
            <a:extLst>
              <a:ext uri="{FF2B5EF4-FFF2-40B4-BE49-F238E27FC236}">
                <a16:creationId xmlns:a16="http://schemas.microsoft.com/office/drawing/2014/main" id="{B9BAA914-2877-8D62-C8A1-95ADDD572D18}"/>
              </a:ext>
            </a:extLst>
          </p:cNvPr>
          <p:cNvPicPr>
            <a:picLocks noChangeAspect="1"/>
          </p:cNvPicPr>
          <p:nvPr/>
        </p:nvPicPr>
        <p:blipFill>
          <a:blip r:embed="rId3"/>
          <a:stretch>
            <a:fillRect/>
          </a:stretch>
        </p:blipFill>
        <p:spPr>
          <a:xfrm>
            <a:off x="785786" y="3212976"/>
            <a:ext cx="7026574" cy="2952327"/>
          </a:xfrm>
          <a:prstGeom prst="rect">
            <a:avLst/>
          </a:prstGeom>
        </p:spPr>
      </p:pic>
    </p:spTree>
    <p:extLst>
      <p:ext uri="{BB962C8B-B14F-4D97-AF65-F5344CB8AC3E}">
        <p14:creationId xmlns:p14="http://schemas.microsoft.com/office/powerpoint/2010/main" val="147540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2</a:t>
            </a:r>
            <a:r>
              <a:rPr lang="zh-CN" altLang="en-US" sz="5400" dirty="0"/>
              <a:t>章 </a:t>
            </a:r>
            <a:r>
              <a:rPr lang="en-US" altLang="zh-CN" sz="5400" dirty="0" err="1"/>
              <a:t>PyTorch</a:t>
            </a:r>
            <a:r>
              <a:rPr lang="zh-CN" altLang="en-US" sz="5400" dirty="0"/>
              <a:t>基础</a:t>
            </a:r>
            <a:endParaRPr lang="en-US" altLang="zh-CN" sz="36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14</a:t>
            </a:fld>
            <a:endParaRPr lang="zh-CN" altLang="en-US" sz="2400" dirty="0"/>
          </a:p>
        </p:txBody>
      </p:sp>
      <p:sp>
        <p:nvSpPr>
          <p:cNvPr id="5" name="内容占位符 4"/>
          <p:cNvSpPr>
            <a:spLocks noGrp="1"/>
          </p:cNvSpPr>
          <p:nvPr>
            <p:ph idx="1"/>
          </p:nvPr>
        </p:nvSpPr>
        <p:spPr/>
        <p:txBody>
          <a:bodyPr/>
          <a:lstStyle/>
          <a:p>
            <a:r>
              <a:rPr lang="zh-CN" altLang="en-US" dirty="0"/>
              <a:t>张量示意图</a:t>
            </a:r>
          </a:p>
        </p:txBody>
      </p:sp>
      <p:pic>
        <p:nvPicPr>
          <p:cNvPr id="67586" name="Picture 2"/>
          <p:cNvPicPr>
            <a:picLocks noChangeAspect="1" noChangeArrowheads="1"/>
          </p:cNvPicPr>
          <p:nvPr/>
        </p:nvPicPr>
        <p:blipFill>
          <a:blip r:embed="rId3"/>
          <a:srcRect/>
          <a:stretch>
            <a:fillRect/>
          </a:stretch>
        </p:blipFill>
        <p:spPr bwMode="auto">
          <a:xfrm>
            <a:off x="500034" y="2500306"/>
            <a:ext cx="7215238" cy="3000396"/>
          </a:xfrm>
          <a:prstGeom prst="rect">
            <a:avLst/>
          </a:prstGeom>
          <a:noFill/>
          <a:ln w="9525">
            <a:noFill/>
            <a:miter lim="800000"/>
            <a:headEnd/>
            <a:tailEnd/>
          </a:ln>
          <a:effec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140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1" name="矩形 20"/>
              <p:cNvSpPr/>
              <p:nvPr/>
            </p:nvSpPr>
            <p:spPr>
              <a:xfrm>
                <a:off x="785786" y="1643050"/>
                <a:ext cx="7351308" cy="1138773"/>
              </a:xfrm>
              <a:prstGeom prst="rect">
                <a:avLst/>
              </a:prstGeom>
            </p:spPr>
            <p:txBody>
              <a:bodyPr wrap="none">
                <a:spAutoFit/>
              </a:bodyPr>
              <a:lstStyle/>
              <a:p>
                <a:r>
                  <a:rPr lang="en-US" altLang="zh-CN" sz="2600" b="1" dirty="0">
                    <a:latin typeface="+mn-lt"/>
                    <a:ea typeface="+mn-ea"/>
                  </a:rPr>
                  <a:t>Diffusion model</a:t>
                </a:r>
                <a:r>
                  <a:rPr lang="zh-CN" altLang="en-US" sz="2600" b="1" dirty="0">
                    <a:latin typeface="+mn-lt"/>
                    <a:ea typeface="+mn-ea"/>
                  </a:rPr>
                  <a:t>的</a:t>
                </a:r>
                <a:r>
                  <a:rPr lang="zh-CN" altLang="en-US" sz="2800" b="1" dirty="0">
                    <a:latin typeface="+mn-lt"/>
                    <a:ea typeface="+mn-ea"/>
                  </a:rPr>
                  <a:t>正向扩散过程</a:t>
                </a:r>
                <a:endParaRPr lang="en-US" altLang="zh-CN" sz="2800" b="1" dirty="0">
                  <a:latin typeface="+mn-lt"/>
                  <a:ea typeface="+mn-ea"/>
                </a:endParaRPr>
              </a:p>
              <a:p>
                <a:r>
                  <a:rPr lang="en-US" altLang="zh-CN" sz="2000" b="1" dirty="0">
                    <a:latin typeface="+mn-lt"/>
                    <a:ea typeface="+mn-ea"/>
                  </a:rPr>
                  <a:t>    </a:t>
                </a:r>
                <a:r>
                  <a:rPr lang="zh-CN" altLang="en-US" sz="2000" b="1" dirty="0">
                    <a:latin typeface="+mn-lt"/>
                    <a:ea typeface="+mn-ea"/>
                  </a:rPr>
                  <a:t>正向扩散过程逐步对输入图像</a:t>
                </a:r>
                <a14:m>
                  <m:oMath xmlns:m="http://schemas.openxmlformats.org/officeDocument/2006/math">
                    <m:sSub>
                      <m:sSubPr>
                        <m:ctrlPr>
                          <a:rPr lang="en-US" altLang="zh-CN" sz="2000" b="1" i="1" dirty="0" smtClean="0">
                            <a:latin typeface="Cambria Math" panose="02040503050406030204" pitchFamily="18" charset="0"/>
                            <a:ea typeface="+mn-ea"/>
                          </a:rPr>
                        </m:ctrlPr>
                      </m:sSubPr>
                      <m:e>
                        <m:r>
                          <m:rPr>
                            <m:sty m:val="p"/>
                          </m:rPr>
                          <a:rPr lang="en-US" altLang="zh-CN" sz="2000" b="1" i="1" dirty="0">
                            <a:latin typeface="Cambria Math" panose="02040503050406030204" pitchFamily="18" charset="0"/>
                            <a:ea typeface="+mn-ea"/>
                          </a:rPr>
                          <m:t>x</m:t>
                        </m:r>
                      </m:e>
                      <m:sub>
                        <m:r>
                          <a:rPr lang="en-US" altLang="zh-CN" sz="2000" b="1" i="1" dirty="0" smtClean="0">
                            <a:latin typeface="Cambria Math" panose="02040503050406030204" pitchFamily="18" charset="0"/>
                            <a:ea typeface="+mn-ea"/>
                          </a:rPr>
                          <m:t>𝟎</m:t>
                        </m:r>
                      </m:sub>
                    </m:sSub>
                  </m:oMath>
                </a14:m>
                <a:r>
                  <a:rPr lang="zh-CN" altLang="en-US" sz="2000" b="1" dirty="0">
                    <a:latin typeface="+mn-lt"/>
                    <a:ea typeface="+mn-ea"/>
                  </a:rPr>
                  <a:t>加入高斯噪声，一共有</a:t>
                </a:r>
                <a:r>
                  <a:rPr lang="en-US" altLang="zh-CN" sz="2000" b="1" dirty="0">
                    <a:latin typeface="+mn-lt"/>
                    <a:ea typeface="+mn-ea"/>
                  </a:rPr>
                  <a:t>T</a:t>
                </a:r>
                <a:r>
                  <a:rPr lang="zh-CN" altLang="en-US" sz="2000" b="1" dirty="0">
                    <a:latin typeface="+mn-lt"/>
                    <a:ea typeface="+mn-ea"/>
                  </a:rPr>
                  <a:t>步。 </a:t>
                </a:r>
                <a:endParaRPr lang="en-US" altLang="zh-CN" sz="2000" b="1" dirty="0">
                  <a:latin typeface="+mn-lt"/>
                  <a:ea typeface="+mn-ea"/>
                </a:endParaRPr>
              </a:p>
              <a:p>
                <a:r>
                  <a:rPr lang="zh-CN" altLang="en-US" sz="2000" b="1" dirty="0">
                    <a:latin typeface="+mn-lt"/>
                    <a:ea typeface="+mn-ea"/>
                  </a:rPr>
                  <a:t>该过程将产生一系列噪声图像样本 </a:t>
                </a:r>
                <a14:m>
                  <m:oMath xmlns:m="http://schemas.openxmlformats.org/officeDocument/2006/math">
                    <m:sSub>
                      <m:sSubPr>
                        <m:ctrlPr>
                          <a:rPr lang="en-US" altLang="zh-CN" sz="2000" b="1" i="1" dirty="0" smtClean="0">
                            <a:latin typeface="Cambria Math" panose="02040503050406030204" pitchFamily="18" charset="0"/>
                            <a:ea typeface="+mn-ea"/>
                          </a:rPr>
                        </m:ctrlPr>
                      </m:sSubPr>
                      <m:e>
                        <m:r>
                          <m:rPr>
                            <m:sty m:val="p"/>
                          </m:rPr>
                          <a:rPr lang="en-US" altLang="zh-CN" sz="2000" b="1" i="1" dirty="0">
                            <a:latin typeface="Cambria Math" panose="02040503050406030204" pitchFamily="18" charset="0"/>
                            <a:ea typeface="+mn-ea"/>
                          </a:rPr>
                          <m:t>x</m:t>
                        </m:r>
                      </m:e>
                      <m:sub>
                        <m:r>
                          <a:rPr lang="en-US" altLang="zh-CN" sz="2000" b="1" i="1" dirty="0" smtClean="0">
                            <a:latin typeface="Cambria Math" panose="02040503050406030204" pitchFamily="18" charset="0"/>
                            <a:ea typeface="+mn-ea"/>
                          </a:rPr>
                          <m:t>𝟏</m:t>
                        </m:r>
                      </m:sub>
                    </m:sSub>
                  </m:oMath>
                </a14:m>
                <a:r>
                  <a:rPr lang="en-US" altLang="zh-CN" sz="2000" b="1" dirty="0">
                    <a:latin typeface="+mn-lt"/>
                    <a:ea typeface="+mn-ea"/>
                  </a:rPr>
                  <a:t>, …, </a:t>
                </a:r>
                <a14:m>
                  <m:oMath xmlns:m="http://schemas.openxmlformats.org/officeDocument/2006/math">
                    <m:sSub>
                      <m:sSubPr>
                        <m:ctrlPr>
                          <a:rPr lang="en-US" altLang="zh-CN" sz="2000" b="1" i="1" dirty="0">
                            <a:latin typeface="Cambria Math" panose="02040503050406030204" pitchFamily="18" charset="0"/>
                          </a:rPr>
                        </m:ctrlPr>
                      </m:sSubPr>
                      <m:e>
                        <m:r>
                          <m:rPr>
                            <m:sty m:val="p"/>
                          </m:rPr>
                          <a:rPr lang="en-US" altLang="zh-CN" sz="2000" b="1" i="1" dirty="0">
                            <a:latin typeface="Cambria Math" panose="02040503050406030204" pitchFamily="18" charset="0"/>
                          </a:rPr>
                          <m:t>x</m:t>
                        </m:r>
                      </m:e>
                      <m:sub>
                        <m:r>
                          <a:rPr lang="en-US" altLang="zh-CN" sz="2000" b="1" i="1" dirty="0" smtClean="0">
                            <a:latin typeface="Cambria Math" panose="02040503050406030204" pitchFamily="18" charset="0"/>
                          </a:rPr>
                          <m:t>𝑻</m:t>
                        </m:r>
                      </m:sub>
                    </m:sSub>
                  </m:oMath>
                </a14:m>
                <a:endParaRPr lang="zh-CN" altLang="en-US" sz="2000" b="1" dirty="0">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785786" y="1643050"/>
                <a:ext cx="7351308" cy="1138773"/>
              </a:xfrm>
              <a:prstGeom prst="rect">
                <a:avLst/>
              </a:prstGeom>
              <a:blipFill>
                <a:blip r:embed="rId3"/>
                <a:stretch>
                  <a:fillRect l="-1493" t="-8065" b="-967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53D51E45-02D3-CB9B-D66F-BE85FC627B36}"/>
              </a:ext>
            </a:extLst>
          </p:cNvPr>
          <p:cNvPicPr>
            <a:picLocks noChangeAspect="1"/>
          </p:cNvPicPr>
          <p:nvPr/>
        </p:nvPicPr>
        <p:blipFill>
          <a:blip r:embed="rId4"/>
          <a:stretch>
            <a:fillRect/>
          </a:stretch>
        </p:blipFill>
        <p:spPr>
          <a:xfrm>
            <a:off x="323528" y="2996952"/>
            <a:ext cx="8136904" cy="3524982"/>
          </a:xfrm>
          <a:prstGeom prst="rect">
            <a:avLst/>
          </a:prstGeom>
        </p:spPr>
      </p:pic>
    </p:spTree>
    <p:extLst>
      <p:ext uri="{BB962C8B-B14F-4D97-AF65-F5344CB8AC3E}">
        <p14:creationId xmlns:p14="http://schemas.microsoft.com/office/powerpoint/2010/main" val="31761024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141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5262723" cy="830997"/>
          </a:xfrm>
          <a:prstGeom prst="rect">
            <a:avLst/>
          </a:prstGeom>
        </p:spPr>
        <p:txBody>
          <a:bodyPr wrap="none">
            <a:spAutoFit/>
          </a:bodyPr>
          <a:lstStyle/>
          <a:p>
            <a:r>
              <a:rPr lang="en-US" altLang="zh-CN" sz="2600" b="1" dirty="0">
                <a:latin typeface="+mn-lt"/>
                <a:ea typeface="+mn-ea"/>
              </a:rPr>
              <a:t>Diffusion model</a:t>
            </a:r>
            <a:r>
              <a:rPr lang="zh-CN" altLang="en-US" sz="2600" b="1" dirty="0">
                <a:latin typeface="+mn-lt"/>
                <a:ea typeface="+mn-ea"/>
              </a:rPr>
              <a:t>的</a:t>
            </a:r>
            <a:r>
              <a:rPr lang="zh-CN" altLang="en-US" sz="2800" b="1" dirty="0">
                <a:latin typeface="+mn-lt"/>
                <a:ea typeface="+mn-ea"/>
              </a:rPr>
              <a:t>逆向扩散过程</a:t>
            </a:r>
            <a:endParaRPr lang="en-US" altLang="zh-CN" sz="2800" b="1" dirty="0">
              <a:latin typeface="+mn-lt"/>
              <a:ea typeface="+mn-ea"/>
            </a:endParaRPr>
          </a:p>
          <a:p>
            <a:r>
              <a:rPr lang="en-US" altLang="zh-CN" sz="2000" b="1" dirty="0">
                <a:latin typeface="+mn-lt"/>
                <a:ea typeface="+mn-ea"/>
              </a:rPr>
              <a:t>    </a:t>
            </a:r>
            <a:endParaRPr lang="zh-CN" altLang="en-US" sz="2000" b="1" dirty="0">
              <a:latin typeface="+mn-lt"/>
              <a:ea typeface="+mn-ea"/>
            </a:endParaRPr>
          </a:p>
        </p:txBody>
      </p:sp>
      <p:pic>
        <p:nvPicPr>
          <p:cNvPr id="3" name="图片 2">
            <a:extLst>
              <a:ext uri="{FF2B5EF4-FFF2-40B4-BE49-F238E27FC236}">
                <a16:creationId xmlns:a16="http://schemas.microsoft.com/office/drawing/2014/main" id="{53EA2FEE-7746-8681-C750-405DD8B04069}"/>
              </a:ext>
            </a:extLst>
          </p:cNvPr>
          <p:cNvPicPr>
            <a:picLocks noChangeAspect="1"/>
          </p:cNvPicPr>
          <p:nvPr/>
        </p:nvPicPr>
        <p:blipFill>
          <a:blip r:embed="rId3"/>
          <a:stretch>
            <a:fillRect/>
          </a:stretch>
        </p:blipFill>
        <p:spPr>
          <a:xfrm>
            <a:off x="785786" y="2276872"/>
            <a:ext cx="7674646" cy="4079478"/>
          </a:xfrm>
          <a:prstGeom prst="rect">
            <a:avLst/>
          </a:prstGeom>
        </p:spPr>
      </p:pic>
    </p:spTree>
    <p:extLst>
      <p:ext uri="{BB962C8B-B14F-4D97-AF65-F5344CB8AC3E}">
        <p14:creationId xmlns:p14="http://schemas.microsoft.com/office/powerpoint/2010/main" val="14641493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142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5262723" cy="830997"/>
          </a:xfrm>
          <a:prstGeom prst="rect">
            <a:avLst/>
          </a:prstGeom>
        </p:spPr>
        <p:txBody>
          <a:bodyPr wrap="none">
            <a:spAutoFit/>
          </a:bodyPr>
          <a:lstStyle/>
          <a:p>
            <a:r>
              <a:rPr lang="en-US" altLang="zh-CN" sz="2600" b="1" dirty="0">
                <a:latin typeface="+mn-lt"/>
                <a:ea typeface="+mn-ea"/>
              </a:rPr>
              <a:t>Diffusion model</a:t>
            </a:r>
            <a:r>
              <a:rPr lang="zh-CN" altLang="en-US" sz="2600" b="1" dirty="0">
                <a:latin typeface="+mn-lt"/>
                <a:ea typeface="+mn-ea"/>
              </a:rPr>
              <a:t>的</a:t>
            </a:r>
            <a:r>
              <a:rPr lang="zh-CN" altLang="en-US" sz="2800" b="1" dirty="0">
                <a:latin typeface="+mn-lt"/>
                <a:ea typeface="+mn-ea"/>
              </a:rPr>
              <a:t>逆向扩散过程</a:t>
            </a:r>
            <a:endParaRPr lang="en-US" altLang="zh-CN" sz="2800" b="1" dirty="0">
              <a:latin typeface="+mn-lt"/>
              <a:ea typeface="+mn-ea"/>
            </a:endParaRPr>
          </a:p>
          <a:p>
            <a:r>
              <a:rPr lang="en-US" altLang="zh-CN" sz="2000" b="1" dirty="0">
                <a:latin typeface="+mn-lt"/>
                <a:ea typeface="+mn-ea"/>
              </a:rPr>
              <a:t>    </a:t>
            </a:r>
            <a:endParaRPr lang="zh-CN" altLang="en-US" sz="2000" b="1" dirty="0">
              <a:latin typeface="+mn-lt"/>
              <a:ea typeface="+mn-ea"/>
            </a:endParaRPr>
          </a:p>
        </p:txBody>
      </p:sp>
      <mc:AlternateContent xmlns:mc="http://schemas.openxmlformats.org/markup-compatibility/2006" xmlns:a14="http://schemas.microsoft.com/office/drawing/2010/main">
        <mc:Choice Requires="a14">
          <p:sp>
            <p:nvSpPr>
              <p:cNvPr id="2" name="内容占位符 5">
                <a:extLst>
                  <a:ext uri="{FF2B5EF4-FFF2-40B4-BE49-F238E27FC236}">
                    <a16:creationId xmlns:a16="http://schemas.microsoft.com/office/drawing/2014/main" id="{9F1FF519-DC28-33A6-F145-F1EDB24856D6}"/>
                  </a:ext>
                </a:extLst>
              </p:cNvPr>
              <p:cNvSpPr>
                <a:spLocks noGrp="1"/>
              </p:cNvSpPr>
              <p:nvPr>
                <p:ph idx="1"/>
              </p:nvPr>
            </p:nvSpPr>
            <p:spPr>
              <a:xfrm>
                <a:off x="428595" y="2239357"/>
                <a:ext cx="8229600" cy="4297110"/>
              </a:xfrm>
              <a:ln>
                <a:solidFill>
                  <a:srgbClr val="0070C0"/>
                </a:solidFill>
              </a:ln>
            </p:spPr>
            <p:txBody>
              <a:bodyPr/>
              <a:lstStyle/>
              <a:p>
                <a:r>
                  <a:rPr lang="zh-CN" altLang="en-US" b="1" dirty="0"/>
                  <a:t>训练逆向扩散过程中的神经网络的损失函数为：</a:t>
                </a:r>
                <a:endParaRPr lang="en-US" altLang="zh-CN" b="1"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𝑳</m:t>
                      </m:r>
                      <m:r>
                        <m:rPr>
                          <m:sty m:val="p"/>
                        </m:rPr>
                        <a:rPr lang="en-US" altLang="zh-CN" b="1" i="1">
                          <a:latin typeface="Cambria Math" panose="02040503050406030204" pitchFamily="18" charset="0"/>
                        </a:rPr>
                        <m:t>oss</m:t>
                      </m:r>
                      <m:r>
                        <a:rPr lang="en-US" altLang="zh-CN" b="1" i="1" smtClean="0">
                          <a:latin typeface="Cambria Math" panose="02040503050406030204" pitchFamily="18" charset="0"/>
                        </a:rPr>
                        <m:t>=−</m:t>
                      </m:r>
                      <m:r>
                        <a:rPr lang="en-US" altLang="zh-CN" b="1" i="1" smtClean="0">
                          <a:latin typeface="Cambria Math" panose="02040503050406030204" pitchFamily="18" charset="0"/>
                        </a:rPr>
                        <m:t>𝒍𝒐𝒈</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zh-CN" altLang="en-US" b="1" i="1" smtClean="0">
                              <a:latin typeface="Cambria Math" panose="02040503050406030204" pitchFamily="18" charset="0"/>
                            </a:rPr>
                            <m:t>𝜽</m:t>
                          </m:r>
                        </m:sub>
                      </m:sSub>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1" i="1" smtClean="0">
                                  <a:latin typeface="Cambria Math" panose="02040503050406030204" pitchFamily="18" charset="0"/>
                                </a:rPr>
                                <m:t>𝟎</m:t>
                              </m:r>
                            </m:sub>
                          </m:sSub>
                        </m:e>
                      </m:d>
                    </m:oMath>
                  </m:oMathPara>
                </a14:m>
                <a:endParaRPr lang="en-US" altLang="zh-CN" b="1" i="1" dirty="0">
                  <a:latin typeface="Cambria Math" panose="02040503050406030204" pitchFamily="18" charset="0"/>
                </a:endParaRPr>
              </a:p>
              <a:p>
                <a14:m>
                  <m:oMath xmlns:m="http://schemas.openxmlformats.org/officeDocument/2006/math">
                    <m:r>
                      <a:rPr lang="zh-CN" altLang="en-US" b="1" i="1">
                        <a:latin typeface="Cambria Math" panose="02040503050406030204" pitchFamily="18" charset="0"/>
                      </a:rPr>
                      <m:t>其中</m:t>
                    </m:r>
                    <m:sSub>
                      <m:sSubPr>
                        <m:ctrlPr>
                          <a:rPr lang="en-US" altLang="zh-CN" b="1" i="1">
                            <a:latin typeface="Cambria Math" panose="02040503050406030204" pitchFamily="18" charset="0"/>
                          </a:rPr>
                        </m:ctrlPr>
                      </m:sSubPr>
                      <m:e>
                        <m:r>
                          <a:rPr lang="en-US" altLang="zh-CN" b="1">
                            <a:latin typeface="Cambria Math" panose="02040503050406030204" pitchFamily="18" charset="0"/>
                          </a:rPr>
                          <m:t>𝐱</m:t>
                        </m:r>
                      </m:e>
                      <m:sub>
                        <m:r>
                          <a:rPr lang="en-US" altLang="zh-CN" b="1" i="1">
                            <a:latin typeface="Cambria Math" panose="02040503050406030204" pitchFamily="18" charset="0"/>
                          </a:rPr>
                          <m:t>𝟎</m:t>
                        </m:r>
                      </m:sub>
                    </m:sSub>
                  </m:oMath>
                </a14:m>
                <a:r>
                  <a:rPr lang="zh-CN" altLang="en-US" b="1" dirty="0"/>
                  <a:t>依赖</a:t>
                </a:r>
                <a14:m>
                  <m:oMath xmlns:m="http://schemas.openxmlformats.org/officeDocument/2006/math">
                    <m:sSub>
                      <m:sSubPr>
                        <m:ctrlPr>
                          <a:rPr lang="en-US" altLang="zh-CN" sz="2800" b="1" i="1" dirty="0">
                            <a:latin typeface="Cambria Math" panose="02040503050406030204" pitchFamily="18" charset="0"/>
                          </a:rPr>
                        </m:ctrlPr>
                      </m:sSubPr>
                      <m:e>
                        <m:r>
                          <m:rPr>
                            <m:sty m:val="p"/>
                          </m:rPr>
                          <a:rPr lang="en-US" altLang="zh-CN" sz="2800" b="1" i="1" dirty="0">
                            <a:latin typeface="Cambria Math" panose="02040503050406030204" pitchFamily="18" charset="0"/>
                          </a:rPr>
                          <m:t>x</m:t>
                        </m:r>
                      </m:e>
                      <m:sub>
                        <m:r>
                          <a:rPr lang="en-US" altLang="zh-CN" sz="2800" b="1" i="1" dirty="0">
                            <a:latin typeface="Cambria Math" panose="02040503050406030204" pitchFamily="18" charset="0"/>
                          </a:rPr>
                          <m:t>𝟏</m:t>
                        </m:r>
                      </m:sub>
                    </m:sSub>
                  </m:oMath>
                </a14:m>
                <a:r>
                  <a:rPr lang="en-US" altLang="zh-CN" sz="2800" b="1" dirty="0"/>
                  <a:t>, …, </a:t>
                </a:r>
                <a14:m>
                  <m:oMath xmlns:m="http://schemas.openxmlformats.org/officeDocument/2006/math">
                    <m:sSub>
                      <m:sSubPr>
                        <m:ctrlPr>
                          <a:rPr lang="en-US" altLang="zh-CN" sz="2800" b="1" i="1" dirty="0">
                            <a:latin typeface="Cambria Math" panose="02040503050406030204" pitchFamily="18" charset="0"/>
                          </a:rPr>
                        </m:ctrlPr>
                      </m:sSubPr>
                      <m:e>
                        <m:r>
                          <m:rPr>
                            <m:sty m:val="p"/>
                          </m:rPr>
                          <a:rPr lang="en-US" altLang="zh-CN" sz="2800" b="1" i="1" dirty="0">
                            <a:latin typeface="Cambria Math" panose="02040503050406030204" pitchFamily="18" charset="0"/>
                          </a:rPr>
                          <m:t>x</m:t>
                        </m:r>
                      </m:e>
                      <m:sub>
                        <m:r>
                          <a:rPr lang="en-US" altLang="zh-CN" sz="2800" b="1" i="1" dirty="0">
                            <a:latin typeface="Cambria Math" panose="02040503050406030204" pitchFamily="18" charset="0"/>
                          </a:rPr>
                          <m:t>𝑻</m:t>
                        </m:r>
                      </m:sub>
                    </m:sSub>
                  </m:oMath>
                </a14:m>
                <a:r>
                  <a:rPr lang="zh-CN" altLang="en-US" b="1" dirty="0"/>
                  <a:t>，因此直接优化</a:t>
                </a:r>
                <a:r>
                  <a:rPr lang="en-US" altLang="zh-CN" b="1" dirty="0"/>
                  <a:t>Loss</a:t>
                </a:r>
                <a:r>
                  <a:rPr lang="zh-CN" altLang="en-US" b="1" dirty="0"/>
                  <a:t>比较困难</a:t>
                </a:r>
                <a:endParaRPr lang="en-US" altLang="zh-CN" b="1" dirty="0"/>
              </a:p>
              <a:p>
                <a:r>
                  <a:rPr lang="zh-CN" altLang="en-US" b="1" dirty="0"/>
                  <a:t>所以采用类似</a:t>
                </a:r>
                <a:r>
                  <a:rPr lang="en-US" altLang="zh-CN" b="1" dirty="0"/>
                  <a:t>VAE</a:t>
                </a:r>
                <a:r>
                  <a:rPr lang="zh-CN" altLang="en-US" b="1" dirty="0"/>
                  <a:t>的方法，利用优化变分下界，而不是优化损失函数本身。</a:t>
                </a:r>
                <a:endParaRPr lang="en-US" altLang="zh-CN" b="1" dirty="0"/>
              </a:p>
              <a:p>
                <a:pPr lvl="3"/>
                <a:endParaRPr lang="en-US" altLang="zh-CN" b="1" dirty="0"/>
              </a:p>
              <a:p>
                <a:pPr lvl="3"/>
                <a:endParaRPr lang="en-US" altLang="zh-CN" b="1" dirty="0"/>
              </a:p>
              <a:p>
                <a:pPr lvl="2"/>
                <a:endParaRPr lang="en-US" altLang="zh-CN" b="1" dirty="0"/>
              </a:p>
            </p:txBody>
          </p:sp>
        </mc:Choice>
        <mc:Fallback xmlns="">
          <p:sp>
            <p:nvSpPr>
              <p:cNvPr id="2" name="内容占位符 5">
                <a:extLst>
                  <a:ext uri="{FF2B5EF4-FFF2-40B4-BE49-F238E27FC236}">
                    <a16:creationId xmlns:a16="http://schemas.microsoft.com/office/drawing/2014/main" id="{9F1FF519-DC28-33A6-F145-F1EDB24856D6}"/>
                  </a:ext>
                </a:extLst>
              </p:cNvPr>
              <p:cNvSpPr>
                <a:spLocks noGrp="1" noRot="1" noChangeAspect="1" noMove="1" noResize="1" noEditPoints="1" noAdjustHandles="1" noChangeArrowheads="1" noChangeShapeType="1" noTextEdit="1"/>
              </p:cNvSpPr>
              <p:nvPr>
                <p:ph idx="1"/>
              </p:nvPr>
            </p:nvSpPr>
            <p:spPr>
              <a:xfrm>
                <a:off x="428595" y="2239357"/>
                <a:ext cx="8229600" cy="4297110"/>
              </a:xfrm>
              <a:blipFill>
                <a:blip r:embed="rId3"/>
                <a:stretch>
                  <a:fillRect l="-814" t="-1556"/>
                </a:stretch>
              </a:blipFill>
              <a:ln>
                <a:solidFill>
                  <a:srgbClr val="0070C0"/>
                </a:solidFill>
              </a:ln>
            </p:spPr>
            <p:txBody>
              <a:bodyPr/>
              <a:lstStyle/>
              <a:p>
                <a:r>
                  <a:rPr lang="zh-CN" altLang="en-US">
                    <a:noFill/>
                  </a:rPr>
                  <a:t> </a:t>
                </a:r>
              </a:p>
            </p:txBody>
          </p:sp>
        </mc:Fallback>
      </mc:AlternateContent>
      <p:pic>
        <p:nvPicPr>
          <p:cNvPr id="3074" name="Picture 2">
            <a:extLst>
              <a:ext uri="{FF2B5EF4-FFF2-40B4-BE49-F238E27FC236}">
                <a16:creationId xmlns:a16="http://schemas.microsoft.com/office/drawing/2014/main" id="{8057DA38-76C3-4F8C-CEFA-E34D834EE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509120"/>
            <a:ext cx="6276523" cy="1899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4801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143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340768"/>
            <a:ext cx="6705425" cy="830997"/>
          </a:xfrm>
          <a:prstGeom prst="rect">
            <a:avLst/>
          </a:prstGeom>
        </p:spPr>
        <p:txBody>
          <a:bodyPr wrap="none">
            <a:spAutoFit/>
          </a:bodyPr>
          <a:lstStyle/>
          <a:p>
            <a:r>
              <a:rPr lang="en-US" altLang="zh-CN" sz="2600" b="1" dirty="0">
                <a:latin typeface="+mn-lt"/>
                <a:ea typeface="+mn-ea"/>
              </a:rPr>
              <a:t>Diffusion model</a:t>
            </a:r>
            <a:r>
              <a:rPr lang="zh-CN" altLang="en-US" sz="2600" b="1" dirty="0">
                <a:latin typeface="+mn-lt"/>
                <a:ea typeface="+mn-ea"/>
              </a:rPr>
              <a:t>的</a:t>
            </a:r>
            <a:r>
              <a:rPr lang="zh-CN" altLang="en-US" sz="2800" b="1" dirty="0">
                <a:latin typeface="+mn-lt"/>
                <a:ea typeface="+mn-ea"/>
              </a:rPr>
              <a:t>逆向扩散过程性能问题</a:t>
            </a:r>
            <a:endParaRPr lang="en-US" altLang="zh-CN" sz="2800" b="1" dirty="0">
              <a:latin typeface="+mn-lt"/>
              <a:ea typeface="+mn-ea"/>
            </a:endParaRPr>
          </a:p>
          <a:p>
            <a:r>
              <a:rPr lang="en-US" altLang="zh-CN" sz="2000" b="1" dirty="0">
                <a:latin typeface="+mn-lt"/>
                <a:ea typeface="+mn-ea"/>
              </a:rPr>
              <a:t>    </a:t>
            </a:r>
            <a:endParaRPr lang="zh-CN" altLang="en-US" sz="2000" b="1" dirty="0">
              <a:latin typeface="+mn-lt"/>
              <a:ea typeface="+mn-ea"/>
            </a:endParaRPr>
          </a:p>
        </p:txBody>
      </p:sp>
      <p:sp>
        <p:nvSpPr>
          <p:cNvPr id="5" name="内容占位符 4">
            <a:extLst>
              <a:ext uri="{FF2B5EF4-FFF2-40B4-BE49-F238E27FC236}">
                <a16:creationId xmlns:a16="http://schemas.microsoft.com/office/drawing/2014/main" id="{67B442E3-A7FD-5A9C-01D3-68F0BE654421}"/>
              </a:ext>
            </a:extLst>
          </p:cNvPr>
          <p:cNvSpPr>
            <a:spLocks noGrp="1"/>
          </p:cNvSpPr>
          <p:nvPr>
            <p:ph idx="1"/>
          </p:nvPr>
        </p:nvSpPr>
        <p:spPr>
          <a:xfrm>
            <a:off x="457200" y="1935163"/>
            <a:ext cx="8229600" cy="4421187"/>
          </a:xfrm>
        </p:spPr>
        <p:txBody>
          <a:bodyPr/>
          <a:lstStyle/>
          <a:p>
            <a:r>
              <a:rPr lang="zh-CN" altLang="en-US" dirty="0"/>
              <a:t>扩散</a:t>
            </a:r>
            <a:r>
              <a:rPr lang="en-US" altLang="zh-CN" dirty="0"/>
              <a:t>(</a:t>
            </a:r>
            <a:r>
              <a:rPr lang="zh-CN" altLang="en-US" dirty="0"/>
              <a:t>采样</a:t>
            </a:r>
            <a:r>
              <a:rPr lang="en-US" altLang="zh-CN" dirty="0"/>
              <a:t>)</a:t>
            </a:r>
            <a:r>
              <a:rPr lang="zh-CN" altLang="en-US" dirty="0"/>
              <a:t>过程会迭代地向神经网络</a:t>
            </a:r>
            <a:r>
              <a:rPr lang="en-US" altLang="zh-CN" dirty="0"/>
              <a:t>U-Net</a:t>
            </a:r>
            <a:r>
              <a:rPr lang="zh-CN" altLang="en-US" dirty="0"/>
              <a:t>提供完整尺寸的图像获得最终结果。这使得纯扩散模型在总扩散步数</a:t>
            </a:r>
            <a:r>
              <a:rPr lang="en-US" altLang="zh-CN" dirty="0"/>
              <a:t>T</a:t>
            </a:r>
            <a:r>
              <a:rPr lang="zh-CN" altLang="en-US" dirty="0"/>
              <a:t>和图像大小较大时极其缓慢。</a:t>
            </a:r>
          </a:p>
          <a:p>
            <a:endParaRPr lang="zh-CN" altLang="en-US" dirty="0"/>
          </a:p>
          <a:p>
            <a:r>
              <a:rPr lang="zh-CN" altLang="en-US" dirty="0"/>
              <a:t>稳定扩散（</a:t>
            </a:r>
            <a:r>
              <a:rPr lang="en-US" altLang="zh-CN" dirty="0"/>
              <a:t>Stable Diffusion</a:t>
            </a:r>
            <a:r>
              <a:rPr lang="zh-CN" altLang="en-US" dirty="0"/>
              <a:t>）就是为了解决这一问题而设计的。</a:t>
            </a:r>
          </a:p>
        </p:txBody>
      </p:sp>
    </p:spTree>
    <p:extLst>
      <p:ext uri="{BB962C8B-B14F-4D97-AF65-F5344CB8AC3E}">
        <p14:creationId xmlns:p14="http://schemas.microsoft.com/office/powerpoint/2010/main" val="14043887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144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3398751" cy="492443"/>
          </a:xfrm>
          <a:prstGeom prst="rect">
            <a:avLst/>
          </a:prstGeom>
        </p:spPr>
        <p:txBody>
          <a:bodyPr wrap="none">
            <a:spAutoFit/>
          </a:bodyPr>
          <a:lstStyle/>
          <a:p>
            <a:r>
              <a:rPr lang="en-US" altLang="zh-CN" sz="2600" b="1" dirty="0">
                <a:latin typeface="+mn-lt"/>
                <a:ea typeface="+mn-ea"/>
              </a:rPr>
              <a:t>Stable Diffusion</a:t>
            </a:r>
            <a:r>
              <a:rPr lang="zh-CN" altLang="en-US" sz="2600" b="1" dirty="0">
                <a:latin typeface="+mn-lt"/>
                <a:ea typeface="+mn-ea"/>
              </a:rPr>
              <a:t>简介</a:t>
            </a:r>
          </a:p>
        </p:txBody>
      </p:sp>
      <p:sp>
        <p:nvSpPr>
          <p:cNvPr id="2" name="内容占位符 5">
            <a:extLst>
              <a:ext uri="{FF2B5EF4-FFF2-40B4-BE49-F238E27FC236}">
                <a16:creationId xmlns:a16="http://schemas.microsoft.com/office/drawing/2014/main" id="{1A88DBAE-B1CA-7C51-9055-B415A122A596}"/>
              </a:ext>
            </a:extLst>
          </p:cNvPr>
          <p:cNvSpPr>
            <a:spLocks noGrp="1"/>
          </p:cNvSpPr>
          <p:nvPr>
            <p:ph idx="1"/>
          </p:nvPr>
        </p:nvSpPr>
        <p:spPr>
          <a:xfrm>
            <a:off x="428596" y="2060848"/>
            <a:ext cx="8229600" cy="4297110"/>
          </a:xfrm>
          <a:ln>
            <a:solidFill>
              <a:srgbClr val="0070C0"/>
            </a:solidFill>
          </a:ln>
        </p:spPr>
        <p:txBody>
          <a:bodyPr/>
          <a:lstStyle/>
          <a:p>
            <a:pPr lvl="1"/>
            <a:r>
              <a:rPr lang="zh-CN" altLang="en-US" b="1" dirty="0"/>
              <a:t>稳定扩散（</a:t>
            </a:r>
            <a:r>
              <a:rPr lang="en-US" altLang="zh-CN" b="1" dirty="0">
                <a:latin typeface="+mn-lt"/>
                <a:ea typeface="+mn-ea"/>
              </a:rPr>
              <a:t> Stable Diffusion </a:t>
            </a:r>
            <a:r>
              <a:rPr lang="zh-CN" altLang="en-US" b="1" dirty="0"/>
              <a:t>）模型的原名是潜扩散模型</a:t>
            </a:r>
            <a:r>
              <a:rPr lang="en-US" altLang="zh-CN" b="1" dirty="0"/>
              <a:t>(Latent Diffusion Model, LDM)</a:t>
            </a:r>
            <a:r>
              <a:rPr lang="zh-CN" altLang="en-US" b="1" dirty="0"/>
              <a:t>。扩散过程发生在潜在空间中。这就是为什么它比纯扩散模型更快</a:t>
            </a:r>
            <a:endParaRPr lang="en-US" altLang="zh-CN" b="1" dirty="0"/>
          </a:p>
          <a:p>
            <a:pPr lvl="2"/>
            <a:endParaRPr lang="en-US" altLang="zh-CN" b="1" dirty="0"/>
          </a:p>
          <a:p>
            <a:pPr lvl="1"/>
            <a:endParaRPr lang="en-US" altLang="zh-CN" b="1" dirty="0"/>
          </a:p>
          <a:p>
            <a:pPr lvl="3"/>
            <a:endParaRPr lang="en-US" altLang="zh-CN" b="1" dirty="0"/>
          </a:p>
          <a:p>
            <a:pPr lvl="3"/>
            <a:endParaRPr lang="en-US" altLang="zh-CN" b="1" dirty="0"/>
          </a:p>
          <a:p>
            <a:pPr lvl="2"/>
            <a:endParaRPr lang="en-US" altLang="zh-CN" b="1" dirty="0"/>
          </a:p>
        </p:txBody>
      </p:sp>
      <p:sp>
        <p:nvSpPr>
          <p:cNvPr id="3" name="AutoShape 2">
            <a:extLst>
              <a:ext uri="{FF2B5EF4-FFF2-40B4-BE49-F238E27FC236}">
                <a16:creationId xmlns:a16="http://schemas.microsoft.com/office/drawing/2014/main" id="{358B3468-9F87-68A3-D91B-2F29727D046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78774E5A-7D18-931D-BCAE-110C6ADD00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032" y="3351246"/>
            <a:ext cx="7699399" cy="2836190"/>
          </a:xfrm>
          <a:prstGeom prst="rect">
            <a:avLst/>
          </a:prstGeom>
          <a:noFill/>
          <a:ln>
            <a:noFill/>
          </a:ln>
        </p:spPr>
      </p:pic>
    </p:spTree>
    <p:extLst>
      <p:ext uri="{BB962C8B-B14F-4D97-AF65-F5344CB8AC3E}">
        <p14:creationId xmlns:p14="http://schemas.microsoft.com/office/powerpoint/2010/main" val="9378836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145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3398751" cy="492443"/>
          </a:xfrm>
          <a:prstGeom prst="rect">
            <a:avLst/>
          </a:prstGeom>
        </p:spPr>
        <p:txBody>
          <a:bodyPr wrap="none">
            <a:spAutoFit/>
          </a:bodyPr>
          <a:lstStyle/>
          <a:p>
            <a:r>
              <a:rPr lang="en-US" altLang="zh-CN" sz="2600" b="1" dirty="0">
                <a:latin typeface="+mn-lt"/>
                <a:ea typeface="+mn-ea"/>
              </a:rPr>
              <a:t>Stable Diffusion</a:t>
            </a:r>
            <a:r>
              <a:rPr lang="zh-CN" altLang="en-US" sz="2600" b="1" dirty="0">
                <a:latin typeface="+mn-lt"/>
                <a:ea typeface="+mn-ea"/>
              </a:rPr>
              <a:t>简介</a:t>
            </a:r>
          </a:p>
        </p:txBody>
      </p:sp>
      <p:sp>
        <p:nvSpPr>
          <p:cNvPr id="2" name="内容占位符 5">
            <a:extLst>
              <a:ext uri="{FF2B5EF4-FFF2-40B4-BE49-F238E27FC236}">
                <a16:creationId xmlns:a16="http://schemas.microsoft.com/office/drawing/2014/main" id="{1A88DBAE-B1CA-7C51-9055-B415A122A596}"/>
              </a:ext>
            </a:extLst>
          </p:cNvPr>
          <p:cNvSpPr>
            <a:spLocks noGrp="1"/>
          </p:cNvSpPr>
          <p:nvPr>
            <p:ph idx="1"/>
          </p:nvPr>
        </p:nvSpPr>
        <p:spPr>
          <a:xfrm>
            <a:off x="276196" y="2148453"/>
            <a:ext cx="8229600" cy="4297110"/>
          </a:xfrm>
          <a:ln>
            <a:solidFill>
              <a:srgbClr val="0070C0"/>
            </a:solidFill>
          </a:ln>
        </p:spPr>
        <p:txBody>
          <a:bodyPr/>
          <a:lstStyle/>
          <a:p>
            <a:pPr lvl="1"/>
            <a:r>
              <a:rPr lang="zh-CN" altLang="en-US" b="1" dirty="0"/>
              <a:t>稳定扩散（</a:t>
            </a:r>
            <a:r>
              <a:rPr lang="en-US" altLang="zh-CN" b="1" dirty="0">
                <a:latin typeface="+mn-lt"/>
                <a:ea typeface="+mn-ea"/>
              </a:rPr>
              <a:t> Stable Diffusion </a:t>
            </a:r>
            <a:r>
              <a:rPr lang="zh-CN" altLang="en-US" b="1" dirty="0"/>
              <a:t>）模型的原名是潜扩散模型</a:t>
            </a:r>
            <a:r>
              <a:rPr lang="en-US" altLang="zh-CN" b="1" dirty="0"/>
              <a:t>(Latent Diffusion Model, LDM)</a:t>
            </a:r>
            <a:r>
              <a:rPr lang="zh-CN" altLang="en-US" b="1" dirty="0"/>
              <a:t>。扩散过程发生在潜在空间中。这就是为什么它比纯扩散模型更快</a:t>
            </a:r>
            <a:endParaRPr lang="en-US" altLang="zh-CN" b="1" dirty="0"/>
          </a:p>
          <a:p>
            <a:pPr lvl="2"/>
            <a:endParaRPr lang="en-US" altLang="zh-CN" b="1" dirty="0"/>
          </a:p>
          <a:p>
            <a:pPr lvl="1"/>
            <a:endParaRPr lang="en-US" altLang="zh-CN" b="1" dirty="0"/>
          </a:p>
          <a:p>
            <a:pPr lvl="3"/>
            <a:endParaRPr lang="en-US" altLang="zh-CN" b="1" dirty="0"/>
          </a:p>
          <a:p>
            <a:pPr lvl="3"/>
            <a:endParaRPr lang="en-US" altLang="zh-CN" b="1" dirty="0"/>
          </a:p>
          <a:p>
            <a:pPr lvl="2"/>
            <a:endParaRPr lang="en-US" altLang="zh-CN" b="1" dirty="0"/>
          </a:p>
        </p:txBody>
      </p:sp>
      <p:sp>
        <p:nvSpPr>
          <p:cNvPr id="3" name="AutoShape 2">
            <a:extLst>
              <a:ext uri="{FF2B5EF4-FFF2-40B4-BE49-F238E27FC236}">
                <a16:creationId xmlns:a16="http://schemas.microsoft.com/office/drawing/2014/main" id="{358B3468-9F87-68A3-D91B-2F29727D046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a:extLst>
              <a:ext uri="{FF2B5EF4-FFF2-40B4-BE49-F238E27FC236}">
                <a16:creationId xmlns:a16="http://schemas.microsoft.com/office/drawing/2014/main" id="{1630105C-2026-2B8B-E55C-A07C4E6C3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484804"/>
            <a:ext cx="6984776" cy="275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298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146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3398751" cy="492443"/>
          </a:xfrm>
          <a:prstGeom prst="rect">
            <a:avLst/>
          </a:prstGeom>
        </p:spPr>
        <p:txBody>
          <a:bodyPr wrap="none">
            <a:spAutoFit/>
          </a:bodyPr>
          <a:lstStyle/>
          <a:p>
            <a:r>
              <a:rPr lang="en-US" altLang="zh-CN" sz="2600" b="1" dirty="0">
                <a:latin typeface="+mn-lt"/>
                <a:ea typeface="+mn-ea"/>
              </a:rPr>
              <a:t>Stable Diffusion</a:t>
            </a:r>
            <a:r>
              <a:rPr lang="zh-CN" altLang="en-US" sz="2600" b="1" dirty="0">
                <a:latin typeface="+mn-lt"/>
                <a:ea typeface="+mn-ea"/>
              </a:rPr>
              <a:t>简介</a:t>
            </a:r>
          </a:p>
        </p:txBody>
      </p:sp>
      <p:sp>
        <p:nvSpPr>
          <p:cNvPr id="2" name="内容占位符 5">
            <a:extLst>
              <a:ext uri="{FF2B5EF4-FFF2-40B4-BE49-F238E27FC236}">
                <a16:creationId xmlns:a16="http://schemas.microsoft.com/office/drawing/2014/main" id="{1A88DBAE-B1CA-7C51-9055-B415A122A596}"/>
              </a:ext>
            </a:extLst>
          </p:cNvPr>
          <p:cNvSpPr>
            <a:spLocks noGrp="1"/>
          </p:cNvSpPr>
          <p:nvPr>
            <p:ph idx="1"/>
          </p:nvPr>
        </p:nvSpPr>
        <p:spPr>
          <a:xfrm>
            <a:off x="276196" y="2148453"/>
            <a:ext cx="8229600" cy="4297110"/>
          </a:xfrm>
          <a:ln>
            <a:solidFill>
              <a:srgbClr val="0070C0"/>
            </a:solidFill>
          </a:ln>
        </p:spPr>
        <p:txBody>
          <a:bodyPr/>
          <a:lstStyle/>
          <a:p>
            <a:r>
              <a:rPr lang="zh-CN" altLang="en-US" b="1" dirty="0"/>
              <a:t>首先训练一个自编码器，学习将图像数据压缩为低维表示。</a:t>
            </a:r>
          </a:p>
          <a:p>
            <a:r>
              <a:rPr lang="zh-CN" altLang="en-US" b="1" dirty="0"/>
              <a:t>通过使用训练过的编码器</a:t>
            </a:r>
            <a:r>
              <a:rPr lang="en-US" altLang="zh-CN" b="1" dirty="0"/>
              <a:t>E</a:t>
            </a:r>
            <a:r>
              <a:rPr lang="zh-CN" altLang="en-US" b="1" dirty="0"/>
              <a:t>，可以将全尺寸图像编码为低维潜在数据</a:t>
            </a:r>
            <a:r>
              <a:rPr lang="en-US" altLang="zh-CN" b="1" dirty="0"/>
              <a:t>(</a:t>
            </a:r>
            <a:r>
              <a:rPr lang="zh-CN" altLang="en-US" b="1" dirty="0"/>
              <a:t>压缩数据</a:t>
            </a:r>
            <a:r>
              <a:rPr lang="en-US" altLang="zh-CN" b="1" dirty="0"/>
              <a:t>)</a:t>
            </a:r>
            <a:r>
              <a:rPr lang="zh-CN" altLang="en-US" b="1" dirty="0"/>
              <a:t>。然后通过使用经过训练的解码器</a:t>
            </a:r>
            <a:r>
              <a:rPr lang="en-US" altLang="zh-CN" b="1" dirty="0"/>
              <a:t>D</a:t>
            </a:r>
            <a:r>
              <a:rPr lang="zh-CN" altLang="en-US" b="1" dirty="0"/>
              <a:t>，将潜在数据解码回图像。</a:t>
            </a:r>
            <a:endParaRPr lang="en-US" altLang="zh-CN" b="1" dirty="0"/>
          </a:p>
          <a:p>
            <a:pPr lvl="1"/>
            <a:endParaRPr lang="en-US" altLang="zh-CN" b="1" dirty="0"/>
          </a:p>
          <a:p>
            <a:r>
              <a:rPr lang="zh-CN" altLang="en-US" b="1" dirty="0"/>
              <a:t>将图像编码后，在潜在空间中进行正向扩散和反向扩散过程</a:t>
            </a:r>
            <a:endParaRPr lang="en-US" altLang="zh-CN" b="1" dirty="0"/>
          </a:p>
          <a:p>
            <a:pPr lvl="2"/>
            <a:endParaRPr lang="en-US" altLang="zh-CN" b="1" dirty="0"/>
          </a:p>
          <a:p>
            <a:pPr lvl="2"/>
            <a:endParaRPr lang="en-US" altLang="zh-CN" b="1" dirty="0"/>
          </a:p>
          <a:p>
            <a:pPr lvl="1"/>
            <a:endParaRPr lang="en-US" altLang="zh-CN" b="1" dirty="0"/>
          </a:p>
        </p:txBody>
      </p:sp>
      <p:sp>
        <p:nvSpPr>
          <p:cNvPr id="3" name="AutoShape 2">
            <a:extLst>
              <a:ext uri="{FF2B5EF4-FFF2-40B4-BE49-F238E27FC236}">
                <a16:creationId xmlns:a16="http://schemas.microsoft.com/office/drawing/2014/main" id="{358B3468-9F87-68A3-D91B-2F29727D046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376499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10</a:t>
            </a:r>
            <a:r>
              <a:rPr lang="zh-CN" altLang="en-US" sz="4800" dirty="0"/>
              <a:t>章 生成式深度学习</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147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785786" y="1643050"/>
            <a:ext cx="3398751" cy="492443"/>
          </a:xfrm>
          <a:prstGeom prst="rect">
            <a:avLst/>
          </a:prstGeom>
        </p:spPr>
        <p:txBody>
          <a:bodyPr wrap="none">
            <a:spAutoFit/>
          </a:bodyPr>
          <a:lstStyle/>
          <a:p>
            <a:r>
              <a:rPr lang="en-US" altLang="zh-CN" sz="2600" b="1" dirty="0">
                <a:latin typeface="+mn-lt"/>
                <a:ea typeface="+mn-ea"/>
              </a:rPr>
              <a:t>Stable Diffusion</a:t>
            </a:r>
            <a:r>
              <a:rPr lang="zh-CN" altLang="en-US" sz="2600" b="1" dirty="0">
                <a:latin typeface="+mn-lt"/>
                <a:ea typeface="+mn-ea"/>
              </a:rPr>
              <a:t>简介</a:t>
            </a:r>
          </a:p>
        </p:txBody>
      </p:sp>
      <p:sp>
        <p:nvSpPr>
          <p:cNvPr id="2" name="内容占位符 5">
            <a:extLst>
              <a:ext uri="{FF2B5EF4-FFF2-40B4-BE49-F238E27FC236}">
                <a16:creationId xmlns:a16="http://schemas.microsoft.com/office/drawing/2014/main" id="{1A88DBAE-B1CA-7C51-9055-B415A122A596}"/>
              </a:ext>
            </a:extLst>
          </p:cNvPr>
          <p:cNvSpPr>
            <a:spLocks noGrp="1"/>
          </p:cNvSpPr>
          <p:nvPr>
            <p:ph idx="1"/>
          </p:nvPr>
        </p:nvSpPr>
        <p:spPr>
          <a:xfrm>
            <a:off x="450096" y="2213248"/>
            <a:ext cx="8229600" cy="4297110"/>
          </a:xfrm>
          <a:ln>
            <a:solidFill>
              <a:srgbClr val="0070C0"/>
            </a:solidFill>
          </a:ln>
        </p:spPr>
        <p:txBody>
          <a:bodyPr/>
          <a:lstStyle/>
          <a:p>
            <a:r>
              <a:rPr lang="zh-CN" altLang="en-US" b="0" i="0" dirty="0">
                <a:solidFill>
                  <a:srgbClr val="222222"/>
                </a:solidFill>
                <a:effectLst/>
                <a:latin typeface="arial" panose="020B0604020202020204" pitchFamily="34" charset="0"/>
              </a:rPr>
              <a:t>稳定扩散模型的真正强大之处在于它可以从文本提示生成图像。</a:t>
            </a:r>
            <a:endParaRPr lang="en-US" altLang="zh-CN" b="0" i="0" dirty="0">
              <a:solidFill>
                <a:srgbClr val="222222"/>
              </a:solidFill>
              <a:effectLst/>
              <a:latin typeface="arial" panose="020B0604020202020204" pitchFamily="34" charset="0"/>
            </a:endParaRPr>
          </a:p>
          <a:p>
            <a:r>
              <a:rPr lang="zh-CN" altLang="en-US" b="1" dirty="0"/>
              <a:t>这是通过修改内部扩散模型来接受条件输入来完成的</a:t>
            </a:r>
            <a:endParaRPr lang="en-US" altLang="zh-CN" b="1" dirty="0"/>
          </a:p>
          <a:p>
            <a:pPr lvl="2"/>
            <a:endParaRPr lang="en-US" altLang="zh-CN" b="1" dirty="0"/>
          </a:p>
          <a:p>
            <a:pPr lvl="3"/>
            <a:endParaRPr lang="en-US" altLang="zh-CN" b="1" dirty="0"/>
          </a:p>
          <a:p>
            <a:pPr lvl="3"/>
            <a:endParaRPr lang="en-US" altLang="zh-CN" b="1" dirty="0"/>
          </a:p>
          <a:p>
            <a:pPr lvl="2"/>
            <a:endParaRPr lang="en-US" altLang="zh-CN" b="1" dirty="0"/>
          </a:p>
        </p:txBody>
      </p:sp>
      <p:sp>
        <p:nvSpPr>
          <p:cNvPr id="3" name="AutoShape 2">
            <a:extLst>
              <a:ext uri="{FF2B5EF4-FFF2-40B4-BE49-F238E27FC236}">
                <a16:creationId xmlns:a16="http://schemas.microsoft.com/office/drawing/2014/main" id="{358B3468-9F87-68A3-D91B-2F29727D046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2" name="Picture 2">
            <a:extLst>
              <a:ext uri="{FF2B5EF4-FFF2-40B4-BE49-F238E27FC236}">
                <a16:creationId xmlns:a16="http://schemas.microsoft.com/office/drawing/2014/main" id="{470B5A05-CD7C-47CD-FB6C-CF21A89E1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717032"/>
            <a:ext cx="7560840" cy="256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2244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11</a:t>
            </a:r>
            <a:r>
              <a:rPr lang="zh-CN" altLang="en-US" sz="5400" dirty="0"/>
              <a:t>章 人脸检测与识</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148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785786" y="1643050"/>
            <a:ext cx="2864887" cy="492443"/>
          </a:xfrm>
          <a:prstGeom prst="rect">
            <a:avLst/>
          </a:prstGeom>
        </p:spPr>
        <p:txBody>
          <a:bodyPr wrap="none">
            <a:spAutoFit/>
          </a:bodyPr>
          <a:lstStyle/>
          <a:p>
            <a:r>
              <a:rPr lang="zh-CN" altLang="en-US" sz="2600" b="1" dirty="0">
                <a:latin typeface="+mn-lt"/>
                <a:ea typeface="+mn-ea"/>
              </a:rPr>
              <a:t>人脸识别一般流程</a:t>
            </a:r>
          </a:p>
        </p:txBody>
      </p:sp>
      <p:sp>
        <p:nvSpPr>
          <p:cNvPr id="5754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75489" name="Object 1"/>
          <p:cNvGraphicFramePr>
            <a:graphicFrameLocks noChangeAspect="1"/>
          </p:cNvGraphicFramePr>
          <p:nvPr/>
        </p:nvGraphicFramePr>
        <p:xfrm>
          <a:off x="1214414" y="2357430"/>
          <a:ext cx="6286544" cy="3214710"/>
        </p:xfrm>
        <a:graphic>
          <a:graphicData uri="http://schemas.openxmlformats.org/presentationml/2006/ole">
            <mc:AlternateContent xmlns:mc="http://schemas.openxmlformats.org/markup-compatibility/2006">
              <mc:Choice xmlns:v="urn:schemas-microsoft-com:vml" Requires="v">
                <p:oleObj name="Visio" r:id="rId3" imgW="4354556" imgH="2518839" progId="Visio.Drawing.11">
                  <p:embed/>
                </p:oleObj>
              </mc:Choice>
              <mc:Fallback>
                <p:oleObj name="Visio" r:id="rId3" imgW="4354556" imgH="2518839"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14" y="2357430"/>
                        <a:ext cx="6286544" cy="32147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11</a:t>
            </a:r>
            <a:r>
              <a:rPr lang="zh-CN" altLang="en-US" sz="4800" dirty="0"/>
              <a:t>章 人脸检测与识别</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149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人脸检测</a:t>
            </a:r>
            <a:endParaRPr lang="en-US" altLang="zh-CN" b="1" dirty="0"/>
          </a:p>
          <a:p>
            <a:pPr lvl="2"/>
            <a:r>
              <a:rPr lang="zh-CN" altLang="en-US" b="1" dirty="0"/>
              <a:t>人脸定位</a:t>
            </a:r>
            <a:endParaRPr lang="en-US" altLang="zh-CN" b="1" dirty="0"/>
          </a:p>
          <a:p>
            <a:pPr lvl="4"/>
            <a:r>
              <a:rPr lang="zh-CN" altLang="en-US" b="1" dirty="0"/>
              <a:t>确定是否存在人脸，人脸存在的位置、范围等</a:t>
            </a:r>
            <a:endParaRPr lang="en-US" altLang="zh-CN" b="1" dirty="0"/>
          </a:p>
          <a:p>
            <a:pPr lvl="2"/>
            <a:r>
              <a:rPr lang="zh-CN" altLang="en-US" b="1" dirty="0"/>
              <a:t>人脸对齐</a:t>
            </a:r>
            <a:endParaRPr lang="en-US" altLang="zh-CN" b="1" dirty="0"/>
          </a:p>
          <a:p>
            <a:pPr lvl="4"/>
            <a:r>
              <a:rPr lang="zh-CN" altLang="en-US" b="1" dirty="0"/>
              <a:t>把众多人脸图像转换到一个统一角度和姿势。</a:t>
            </a:r>
            <a:endParaRPr lang="en-US" altLang="zh-CN" b="1" dirty="0"/>
          </a:p>
          <a:p>
            <a:pPr lvl="2"/>
            <a:r>
              <a:rPr lang="zh-CN" altLang="en-US" b="1" dirty="0"/>
              <a:t>确定关键点</a:t>
            </a:r>
            <a:endParaRPr lang="en-US" altLang="zh-CN" b="1" dirty="0"/>
          </a:p>
          <a:p>
            <a:pPr lvl="4"/>
            <a:r>
              <a:rPr lang="zh-CN" altLang="en-US" b="1" dirty="0"/>
              <a:t>关键点包括：眼角、鼻尖、嘴角等</a:t>
            </a:r>
            <a:endParaRPr lang="en-US" altLang="zh-CN" b="1" dirty="0"/>
          </a:p>
          <a:p>
            <a:r>
              <a:rPr lang="zh-CN" altLang="en-US" b="1" dirty="0"/>
              <a:t>人脸检测常用算法（深度学习框架）</a:t>
            </a:r>
            <a:endParaRPr lang="en-US" altLang="zh-CN" b="1" dirty="0"/>
          </a:p>
          <a:p>
            <a:pPr lvl="2"/>
            <a:r>
              <a:rPr lang="en-US" altLang="zh-CN" b="1" dirty="0"/>
              <a:t>MTCNN</a:t>
            </a:r>
            <a:r>
              <a:rPr lang="zh-CN" altLang="en-US" b="1" dirty="0"/>
              <a:t>算法</a:t>
            </a:r>
            <a:endParaRPr lang="en-US" altLang="zh-CN" b="1" dirty="0"/>
          </a:p>
          <a:p>
            <a:pPr lvl="2"/>
            <a:r>
              <a:rPr lang="en-US" altLang="zh-CN" b="1" dirty="0"/>
              <a:t>HR</a:t>
            </a:r>
          </a:p>
          <a:p>
            <a:pPr lvl="2"/>
            <a:r>
              <a:rPr lang="en-US" altLang="zh-CN" b="1" dirty="0"/>
              <a:t>Face R-CNN</a:t>
            </a:r>
          </a:p>
          <a:p>
            <a:pPr lvl="2"/>
            <a:r>
              <a:rPr lang="en-US" altLang="zh-CN" b="1" dirty="0" err="1"/>
              <a:t>PyramidBox</a:t>
            </a:r>
            <a:endParaRPr lang="en-US" altLang="zh-CN" b="1" dirty="0"/>
          </a:p>
          <a:p>
            <a:pPr lvl="2"/>
            <a:endParaRPr lang="en-US" altLang="zh-CN" b="1" dirty="0"/>
          </a:p>
          <a:p>
            <a:pPr lvl="1"/>
            <a:endParaRPr lang="en-US" altLang="zh-CN" b="1" dirty="0"/>
          </a:p>
          <a:p>
            <a:pPr lvl="3"/>
            <a:endParaRPr lang="en-US" altLang="zh-CN" b="1" dirty="0"/>
          </a:p>
          <a:p>
            <a:pPr lvl="3"/>
            <a:endParaRPr lang="en-US" altLang="zh-CN" b="1" dirty="0"/>
          </a:p>
          <a:p>
            <a:pPr lvl="2"/>
            <a:endParaRPr lang="en-US" altLang="zh-CN"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2</a:t>
            </a:r>
            <a:r>
              <a:rPr lang="zh-CN" altLang="en-US" sz="5400" dirty="0"/>
              <a:t>章 </a:t>
            </a:r>
            <a:r>
              <a:rPr lang="en-US" altLang="zh-CN" sz="5400" dirty="0" err="1"/>
              <a:t>PyTorch</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15</a:t>
            </a:fld>
            <a:endParaRPr lang="zh-CN" altLang="en-US" sz="2400" dirty="0"/>
          </a:p>
        </p:txBody>
      </p:sp>
      <p:sp>
        <p:nvSpPr>
          <p:cNvPr id="6" name="内容占位符 5"/>
          <p:cNvSpPr>
            <a:spLocks noGrp="1"/>
          </p:cNvSpPr>
          <p:nvPr>
            <p:ph idx="1"/>
          </p:nvPr>
        </p:nvSpPr>
        <p:spPr>
          <a:xfrm>
            <a:off x="457200" y="1500175"/>
            <a:ext cx="8229600" cy="4824426"/>
          </a:xfrm>
        </p:spPr>
        <p:txBody>
          <a:bodyPr/>
          <a:lstStyle/>
          <a:p>
            <a:r>
              <a:rPr lang="zh-CN" altLang="en-US" dirty="0"/>
              <a:t>创建张量的几种方法</a:t>
            </a:r>
            <a:endParaRPr lang="en-US" altLang="zh-CN" dirty="0"/>
          </a:p>
          <a:p>
            <a:pPr lvl="1"/>
            <a:r>
              <a:rPr lang="zh-CN" altLang="en-US" dirty="0"/>
              <a:t>用现有数据创建张量，使用</a:t>
            </a:r>
            <a:r>
              <a:rPr lang="en-US" dirty="0"/>
              <a:t> </a:t>
            </a:r>
            <a:r>
              <a:rPr lang="en-US" dirty="0" err="1"/>
              <a:t>torch.tensor</a:t>
            </a:r>
            <a:r>
              <a:rPr lang="en-US" dirty="0"/>
              <a:t>()</a:t>
            </a:r>
          </a:p>
          <a:p>
            <a:pPr lvl="2"/>
            <a:r>
              <a:rPr lang="zh-CN" altLang="en-US" dirty="0"/>
              <a:t>如</a:t>
            </a:r>
            <a:r>
              <a:rPr lang="en-US" dirty="0" err="1"/>
              <a:t>torch.tensor</a:t>
            </a:r>
            <a:r>
              <a:rPr lang="en-US" dirty="0"/>
              <a:t>([[1., -1.], [1., -1.]])</a:t>
            </a:r>
          </a:p>
          <a:p>
            <a:pPr lvl="1"/>
            <a:r>
              <a:rPr lang="zh-CN" altLang="en-US" dirty="0"/>
              <a:t>要创建具有特定大小的张量，请使用</a:t>
            </a:r>
            <a:r>
              <a:rPr lang="en-US" dirty="0"/>
              <a:t>torch.*</a:t>
            </a:r>
          </a:p>
          <a:p>
            <a:pPr lvl="2"/>
            <a:r>
              <a:rPr lang="zh-CN" altLang="en-US" dirty="0"/>
              <a:t>如</a:t>
            </a:r>
            <a:r>
              <a:rPr lang="en-US" dirty="0" err="1"/>
              <a:t>torch.randn</a:t>
            </a:r>
            <a:r>
              <a:rPr lang="en-US" dirty="0"/>
              <a:t>() #</a:t>
            </a:r>
            <a:r>
              <a:rPr lang="zh-CN" altLang="en-US" dirty="0"/>
              <a:t>满足标准正态分布的一组随机数据</a:t>
            </a:r>
          </a:p>
          <a:p>
            <a:pPr lvl="1"/>
            <a:r>
              <a:rPr lang="zh-CN" altLang="en-US" dirty="0"/>
              <a:t>创建与另一个张量具有相同大小的张量，请使用</a:t>
            </a:r>
            <a:r>
              <a:rPr lang="en-US" dirty="0"/>
              <a:t>torch.*_like</a:t>
            </a:r>
          </a:p>
          <a:p>
            <a:pPr lvl="2"/>
            <a:r>
              <a:rPr lang="zh-CN" altLang="en-US" dirty="0"/>
              <a:t>如</a:t>
            </a:r>
            <a:r>
              <a:rPr lang="en-US" dirty="0" err="1"/>
              <a:t>torch.rand_like</a:t>
            </a:r>
            <a:r>
              <a:rPr lang="en-US" dirty="0"/>
              <a:t>() </a:t>
            </a:r>
          </a:p>
          <a:p>
            <a:pPr lvl="1"/>
            <a:r>
              <a:rPr lang="zh-CN" altLang="en-US" dirty="0"/>
              <a:t>创建与其他张量具有相似类型但大小不同的张量，请使用</a:t>
            </a:r>
            <a:r>
              <a:rPr lang="en-US" dirty="0" err="1"/>
              <a:t>tensor.new</a:t>
            </a:r>
            <a:r>
              <a:rPr lang="en-US" dirty="0"/>
              <a:t>_*</a:t>
            </a:r>
            <a:r>
              <a:rPr lang="zh-CN" altLang="en-US" dirty="0"/>
              <a:t>创建操作。</a:t>
            </a:r>
            <a:endParaRPr lang="en-US" altLang="zh-CN"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11</a:t>
            </a:r>
            <a:r>
              <a:rPr lang="zh-CN" altLang="en-US" sz="4800" dirty="0"/>
              <a:t>章 人脸检测与识别</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150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人脸识别</a:t>
            </a:r>
            <a:endParaRPr lang="en-US" altLang="zh-CN" b="1" dirty="0"/>
          </a:p>
          <a:p>
            <a:pPr lvl="2"/>
            <a:r>
              <a:rPr lang="zh-CN" altLang="en-US" b="1" dirty="0"/>
              <a:t>特征提取</a:t>
            </a:r>
            <a:endParaRPr lang="en-US" altLang="zh-CN" b="1" dirty="0"/>
          </a:p>
          <a:p>
            <a:pPr lvl="4"/>
            <a:r>
              <a:rPr lang="zh-CN" altLang="en-US" b="1" dirty="0"/>
              <a:t>把人脸图像转换为一个向量</a:t>
            </a:r>
            <a:endParaRPr lang="en-US" altLang="zh-CN" b="1" dirty="0"/>
          </a:p>
          <a:p>
            <a:pPr lvl="4"/>
            <a:r>
              <a:rPr lang="zh-CN" altLang="en-US" b="1" dirty="0"/>
              <a:t>采用神经网络、卷积网络等实现自动提取</a:t>
            </a:r>
            <a:endParaRPr lang="en-US" altLang="zh-CN" b="1" dirty="0"/>
          </a:p>
          <a:p>
            <a:pPr lvl="2"/>
            <a:r>
              <a:rPr lang="zh-CN" altLang="en-US" b="1" dirty="0"/>
              <a:t>度量人脸的相似度的损失函数</a:t>
            </a:r>
            <a:endParaRPr lang="en-US" altLang="zh-CN" b="1" dirty="0"/>
          </a:p>
          <a:p>
            <a:pPr lvl="4"/>
            <a:r>
              <a:rPr lang="en-US" altLang="zh-CN" b="1" dirty="0" err="1"/>
              <a:t>Softmax</a:t>
            </a:r>
            <a:r>
              <a:rPr lang="zh-CN" altLang="en-US" b="1" dirty="0"/>
              <a:t>损失</a:t>
            </a:r>
            <a:endParaRPr lang="en-US" altLang="zh-CN" b="1" dirty="0"/>
          </a:p>
          <a:p>
            <a:pPr lvl="4"/>
            <a:r>
              <a:rPr lang="zh-CN" altLang="en-US" b="1" dirty="0"/>
              <a:t>三元组损失</a:t>
            </a:r>
            <a:endParaRPr lang="en-US" altLang="zh-CN" b="1" dirty="0"/>
          </a:p>
          <a:p>
            <a:pPr lvl="4"/>
            <a:r>
              <a:rPr lang="zh-CN" altLang="en-US" b="1" dirty="0"/>
              <a:t>中心损失</a:t>
            </a:r>
            <a:endParaRPr lang="en-US" altLang="zh-CN" b="1" dirty="0"/>
          </a:p>
          <a:p>
            <a:pPr lvl="4"/>
            <a:r>
              <a:rPr lang="en-US" altLang="zh-CN" b="1" dirty="0" err="1"/>
              <a:t>ArcFace</a:t>
            </a:r>
            <a:r>
              <a:rPr lang="zh-CN" altLang="en-US" b="1" dirty="0"/>
              <a:t>损失函数</a:t>
            </a:r>
            <a:endParaRPr lang="en-US" altLang="zh-CN" b="1" dirty="0"/>
          </a:p>
          <a:p>
            <a:r>
              <a:rPr lang="zh-CN" altLang="en-US" b="1" dirty="0"/>
              <a:t>用</a:t>
            </a:r>
            <a:r>
              <a:rPr lang="en-US" altLang="zh-CN" b="1" dirty="0" err="1"/>
              <a:t>PyTorch</a:t>
            </a:r>
            <a:r>
              <a:rPr lang="zh-CN" altLang="en-US" b="1" dirty="0"/>
              <a:t>实现人脸检测与识别</a:t>
            </a:r>
            <a:endParaRPr lang="en-US" altLang="zh-CN" b="1" dirty="0"/>
          </a:p>
          <a:p>
            <a:pPr lvl="2"/>
            <a:r>
              <a:rPr lang="zh-CN" altLang="en-US" b="1" dirty="0"/>
              <a:t>使用自己的部分头像</a:t>
            </a:r>
            <a:r>
              <a:rPr lang="en-US" altLang="zh-CN" b="1" dirty="0"/>
              <a:t>+</a:t>
            </a:r>
            <a:r>
              <a:rPr lang="zh-CN" altLang="en-US" b="1" dirty="0"/>
              <a:t>其他人的头像</a:t>
            </a:r>
            <a:endParaRPr lang="en-US" altLang="zh-CN" b="1" dirty="0"/>
          </a:p>
          <a:p>
            <a:pPr lvl="2"/>
            <a:r>
              <a:rPr lang="zh-CN" altLang="en-US" b="1" dirty="0"/>
              <a:t>识别精度达到</a:t>
            </a:r>
            <a:r>
              <a:rPr lang="en-US" altLang="zh-CN" b="1" dirty="0"/>
              <a:t>100%</a:t>
            </a:r>
          </a:p>
          <a:p>
            <a:pPr lvl="2"/>
            <a:endParaRPr lang="en-US" altLang="zh-CN" b="1" dirty="0"/>
          </a:p>
          <a:p>
            <a:pPr lvl="2"/>
            <a:endParaRPr lang="en-US" altLang="zh-CN" b="1" dirty="0"/>
          </a:p>
          <a:p>
            <a:pPr lvl="1"/>
            <a:endParaRPr lang="en-US" altLang="zh-CN" b="1" dirty="0"/>
          </a:p>
          <a:p>
            <a:pPr lvl="3"/>
            <a:endParaRPr lang="en-US" altLang="zh-CN" b="1" dirty="0"/>
          </a:p>
          <a:p>
            <a:pPr lvl="3"/>
            <a:endParaRPr lang="en-US" altLang="zh-CN" b="1" dirty="0"/>
          </a:p>
          <a:p>
            <a:pPr lvl="2"/>
            <a:endParaRPr lang="en-US" altLang="zh-CN" b="1"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12</a:t>
            </a:r>
            <a:r>
              <a:rPr lang="zh-CN" altLang="en-US" sz="4800" dirty="0"/>
              <a:t>章 迁移学习实例</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151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2786082"/>
          </a:xfrm>
          <a:ln>
            <a:solidFill>
              <a:srgbClr val="0070C0"/>
            </a:solidFill>
          </a:ln>
        </p:spPr>
        <p:txBody>
          <a:bodyPr/>
          <a:lstStyle/>
          <a:p>
            <a:r>
              <a:rPr lang="zh-CN" altLang="en-US" b="1" dirty="0"/>
              <a:t>迁移学习</a:t>
            </a:r>
            <a:endParaRPr lang="en-US" altLang="zh-CN" b="1" dirty="0"/>
          </a:p>
          <a:p>
            <a:pPr lvl="2"/>
            <a:r>
              <a:rPr lang="zh-CN" altLang="en-US" b="1" dirty="0"/>
              <a:t>是一种机器学习方法，简单来说，就是把任务 </a:t>
            </a:r>
            <a:r>
              <a:rPr lang="en-US" altLang="zh-CN" b="1" dirty="0"/>
              <a:t>A </a:t>
            </a:r>
            <a:r>
              <a:rPr lang="zh-CN" altLang="en-US" b="1" dirty="0"/>
              <a:t>开发的模型作为初始点，重新使用在任务</a:t>
            </a:r>
            <a:r>
              <a:rPr lang="en-US" altLang="zh-CN" b="1" dirty="0"/>
              <a:t>B</a:t>
            </a:r>
            <a:r>
              <a:rPr lang="zh-CN" altLang="en-US" b="1" dirty="0"/>
              <a:t>中，如下图所示。比如，任务</a:t>
            </a:r>
            <a:r>
              <a:rPr lang="en-US" altLang="zh-CN" b="1" dirty="0"/>
              <a:t>A</a:t>
            </a:r>
            <a:r>
              <a:rPr lang="zh-CN" altLang="en-US" b="1" dirty="0"/>
              <a:t>可以是识别图片中的车辆，而任务</a:t>
            </a:r>
            <a:r>
              <a:rPr lang="en-US" altLang="zh-CN" b="1" dirty="0"/>
              <a:t>B</a:t>
            </a:r>
            <a:r>
              <a:rPr lang="zh-CN" altLang="en-US" b="1" dirty="0"/>
              <a:t>可以是识别卡车、轿车、公交车等。</a:t>
            </a:r>
            <a:endParaRPr lang="en-US" altLang="zh-CN" b="1" dirty="0"/>
          </a:p>
          <a:p>
            <a:pPr lvl="2"/>
            <a:r>
              <a:rPr lang="zh-CN" altLang="en-US" b="1" dirty="0"/>
              <a:t>迁移学习，与我们日常说的“举一反三”、“触类旁通”是一个道理，预训练模型犹如“举一”和“触类”，迁移学习的目的就是“反三”和“旁通”</a:t>
            </a:r>
            <a:endParaRPr lang="en-US" altLang="zh-CN" b="1" dirty="0"/>
          </a:p>
          <a:p>
            <a:pPr lvl="4"/>
            <a:endParaRPr lang="en-US" altLang="zh-CN" b="1" dirty="0"/>
          </a:p>
          <a:p>
            <a:pPr lvl="2"/>
            <a:endParaRPr lang="en-US" altLang="zh-CN" b="1" dirty="0"/>
          </a:p>
          <a:p>
            <a:pPr lvl="2"/>
            <a:endParaRPr lang="en-US" altLang="zh-CN" b="1" dirty="0"/>
          </a:p>
          <a:p>
            <a:pPr lvl="2"/>
            <a:endParaRPr lang="en-US" altLang="zh-CN" b="1" dirty="0"/>
          </a:p>
          <a:p>
            <a:pPr lvl="1"/>
            <a:endParaRPr lang="en-US" altLang="zh-CN" b="1" dirty="0"/>
          </a:p>
          <a:p>
            <a:pPr lvl="3"/>
            <a:endParaRPr lang="en-US" altLang="zh-CN" b="1" dirty="0"/>
          </a:p>
          <a:p>
            <a:pPr lvl="3"/>
            <a:endParaRPr lang="en-US" altLang="zh-CN" b="1" dirty="0"/>
          </a:p>
          <a:p>
            <a:pPr lvl="2"/>
            <a:endParaRPr lang="en-US" altLang="zh-CN" b="1" dirty="0"/>
          </a:p>
        </p:txBody>
      </p:sp>
      <p:pic>
        <p:nvPicPr>
          <p:cNvPr id="9" name="图片 8"/>
          <p:cNvPicPr/>
          <p:nvPr/>
        </p:nvPicPr>
        <p:blipFill>
          <a:blip r:embed="rId3"/>
          <a:srcRect/>
          <a:stretch>
            <a:fillRect/>
          </a:stretch>
        </p:blipFill>
        <p:spPr bwMode="auto">
          <a:xfrm>
            <a:off x="928662" y="4572008"/>
            <a:ext cx="5857916" cy="1913570"/>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12</a:t>
            </a:r>
            <a:r>
              <a:rPr lang="zh-CN" altLang="en-US" sz="4800" dirty="0"/>
              <a:t>章 迁移学习实例</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152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1643074"/>
          </a:xfrm>
          <a:ln>
            <a:solidFill>
              <a:srgbClr val="0070C0"/>
            </a:solidFill>
          </a:ln>
        </p:spPr>
        <p:txBody>
          <a:bodyPr/>
          <a:lstStyle/>
          <a:p>
            <a:r>
              <a:rPr lang="zh-CN" altLang="en-US" b="1" dirty="0"/>
              <a:t>影响使用迁移学习方法的一些要素</a:t>
            </a:r>
            <a:endParaRPr lang="en-US" altLang="zh-CN" b="1" dirty="0"/>
          </a:p>
          <a:p>
            <a:pPr lvl="2"/>
            <a:r>
              <a:rPr lang="zh-CN" altLang="en-US" b="1" dirty="0"/>
              <a:t>源系统数据与目标数据集大小</a:t>
            </a:r>
            <a:endParaRPr lang="en-US" altLang="zh-CN" b="1" dirty="0"/>
          </a:p>
          <a:p>
            <a:pPr lvl="2"/>
            <a:r>
              <a:rPr lang="zh-CN" altLang="en-US" b="1" dirty="0"/>
              <a:t>源系统数据与目标数据集相似度</a:t>
            </a:r>
            <a:endParaRPr lang="en-US" altLang="zh-CN" b="1" dirty="0"/>
          </a:p>
          <a:p>
            <a:pPr lvl="2"/>
            <a:r>
              <a:rPr lang="zh-CN" altLang="en-US" b="1" dirty="0"/>
              <a:t>具体可参考下图</a:t>
            </a:r>
            <a:endParaRPr lang="en-US" altLang="zh-CN" b="1" dirty="0"/>
          </a:p>
          <a:p>
            <a:pPr lvl="2"/>
            <a:endParaRPr lang="en-US" altLang="zh-CN" b="1" dirty="0"/>
          </a:p>
          <a:p>
            <a:pPr lvl="2"/>
            <a:endParaRPr lang="en-US" altLang="zh-CN" b="1" dirty="0"/>
          </a:p>
          <a:p>
            <a:pPr lvl="4"/>
            <a:endParaRPr lang="en-US" altLang="zh-CN" b="1" dirty="0"/>
          </a:p>
          <a:p>
            <a:pPr lvl="2"/>
            <a:endParaRPr lang="en-US" altLang="zh-CN" b="1" dirty="0"/>
          </a:p>
          <a:p>
            <a:pPr lvl="2"/>
            <a:endParaRPr lang="en-US" altLang="zh-CN" b="1" dirty="0"/>
          </a:p>
          <a:p>
            <a:pPr lvl="2"/>
            <a:endParaRPr lang="en-US" altLang="zh-CN" b="1" dirty="0"/>
          </a:p>
          <a:p>
            <a:pPr lvl="1"/>
            <a:endParaRPr lang="en-US" altLang="zh-CN" b="1" dirty="0"/>
          </a:p>
          <a:p>
            <a:pPr lvl="3"/>
            <a:endParaRPr lang="en-US" altLang="zh-CN" b="1" dirty="0"/>
          </a:p>
          <a:p>
            <a:pPr lvl="3"/>
            <a:endParaRPr lang="en-US" altLang="zh-CN" b="1" dirty="0"/>
          </a:p>
          <a:p>
            <a:pPr lvl="2"/>
            <a:endParaRPr lang="en-US" altLang="zh-CN" b="1" dirty="0"/>
          </a:p>
        </p:txBody>
      </p:sp>
      <p:pic>
        <p:nvPicPr>
          <p:cNvPr id="707586" name="Picture 2"/>
          <p:cNvPicPr>
            <a:picLocks noChangeAspect="1" noChangeArrowheads="1"/>
          </p:cNvPicPr>
          <p:nvPr/>
        </p:nvPicPr>
        <p:blipFill>
          <a:blip r:embed="rId3"/>
          <a:srcRect/>
          <a:stretch>
            <a:fillRect/>
          </a:stretch>
        </p:blipFill>
        <p:spPr bwMode="auto">
          <a:xfrm>
            <a:off x="1214414" y="3286124"/>
            <a:ext cx="5286412" cy="2847975"/>
          </a:xfrm>
          <a:prstGeom prst="rect">
            <a:avLst/>
          </a:prstGeom>
          <a:noFill/>
          <a:ln w="9525">
            <a:noFill/>
            <a:miter lim="800000"/>
            <a:headEnd/>
            <a:tailEnd/>
          </a:ln>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12</a:t>
            </a:r>
            <a:r>
              <a:rPr lang="zh-CN" altLang="en-US" sz="4800" dirty="0"/>
              <a:t>章 迁移学习实例</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153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迁移学习实例</a:t>
            </a:r>
            <a:r>
              <a:rPr lang="en-US" altLang="zh-CN" b="1" dirty="0"/>
              <a:t>1</a:t>
            </a:r>
          </a:p>
          <a:p>
            <a:pPr lvl="2"/>
            <a:r>
              <a:rPr lang="zh-CN" altLang="en-US" b="1" dirty="0"/>
              <a:t>使用第</a:t>
            </a:r>
            <a:r>
              <a:rPr lang="en-US" altLang="zh-CN" b="1" dirty="0"/>
              <a:t>6</a:t>
            </a:r>
            <a:r>
              <a:rPr lang="zh-CN" altLang="en-US" b="1" dirty="0"/>
              <a:t>章数据集</a:t>
            </a:r>
            <a:endParaRPr lang="en-US" altLang="zh-CN" b="1" dirty="0"/>
          </a:p>
          <a:p>
            <a:pPr lvl="2"/>
            <a:r>
              <a:rPr lang="zh-CN" altLang="en-US" b="1" dirty="0"/>
              <a:t>对数据集进行增强</a:t>
            </a:r>
            <a:endParaRPr lang="en-US" altLang="zh-CN" b="1" dirty="0"/>
          </a:p>
          <a:p>
            <a:pPr lvl="4"/>
            <a:r>
              <a:rPr lang="zh-CN" altLang="en-US" b="1" dirty="0"/>
              <a:t>按比例缩放</a:t>
            </a:r>
            <a:endParaRPr lang="en-US" altLang="zh-CN" b="1" dirty="0"/>
          </a:p>
          <a:p>
            <a:pPr lvl="4"/>
            <a:r>
              <a:rPr lang="zh-CN" altLang="en-US" b="1" dirty="0"/>
              <a:t>裁剪</a:t>
            </a:r>
            <a:endParaRPr lang="en-US" altLang="zh-CN" b="1" dirty="0"/>
          </a:p>
          <a:p>
            <a:pPr lvl="4"/>
            <a:r>
              <a:rPr lang="zh-CN" altLang="en-US" b="1" dirty="0"/>
              <a:t>翻转</a:t>
            </a:r>
            <a:endParaRPr lang="en-US" altLang="zh-CN" b="1" dirty="0"/>
          </a:p>
          <a:p>
            <a:pPr lvl="4"/>
            <a:r>
              <a:rPr lang="zh-CN" altLang="en-US" b="1" dirty="0"/>
              <a:t>改变颜色</a:t>
            </a:r>
            <a:endParaRPr lang="en-US" altLang="zh-CN" b="1" dirty="0"/>
          </a:p>
          <a:p>
            <a:pPr lvl="2"/>
            <a:r>
              <a:rPr lang="zh-CN" altLang="en-US" b="1" dirty="0"/>
              <a:t>下载预训练模型</a:t>
            </a:r>
            <a:endParaRPr lang="en-US" altLang="zh-CN" b="1" dirty="0"/>
          </a:p>
          <a:p>
            <a:pPr lvl="4"/>
            <a:r>
              <a:rPr lang="zh-CN" altLang="en-US" b="1" dirty="0"/>
              <a:t>使用</a:t>
            </a:r>
            <a:r>
              <a:rPr lang="en-US" altLang="zh-CN" b="1" dirty="0"/>
              <a:t>resnet18</a:t>
            </a:r>
            <a:r>
              <a:rPr lang="zh-CN" altLang="en-US" b="1" dirty="0"/>
              <a:t>网络架构</a:t>
            </a:r>
            <a:endParaRPr lang="en-US" altLang="zh-CN" b="1" dirty="0"/>
          </a:p>
          <a:p>
            <a:pPr lvl="2"/>
            <a:r>
              <a:rPr lang="zh-CN" altLang="en-US" b="1" dirty="0"/>
              <a:t>精度达到大于</a:t>
            </a:r>
            <a:r>
              <a:rPr lang="en-US" altLang="zh-CN" b="1" dirty="0"/>
              <a:t>95%</a:t>
            </a:r>
          </a:p>
          <a:p>
            <a:r>
              <a:rPr lang="zh-CN" altLang="en-US" b="1" dirty="0"/>
              <a:t>迁移学习实例</a:t>
            </a:r>
            <a:r>
              <a:rPr lang="en-US" altLang="zh-CN" b="1" dirty="0"/>
              <a:t>2</a:t>
            </a:r>
          </a:p>
          <a:p>
            <a:pPr lvl="2"/>
            <a:r>
              <a:rPr lang="zh-CN" altLang="en-US" b="1" dirty="0"/>
              <a:t>使用迁移学习方法，清除图像中的雾霾</a:t>
            </a:r>
            <a:endParaRPr lang="en-US" altLang="zh-CN" b="1" dirty="0"/>
          </a:p>
          <a:p>
            <a:pPr lvl="2"/>
            <a:endParaRPr lang="en-US" altLang="zh-CN" b="1" dirty="0"/>
          </a:p>
          <a:p>
            <a:pPr lvl="2"/>
            <a:endParaRPr lang="en-US" altLang="zh-CN" b="1" dirty="0"/>
          </a:p>
          <a:p>
            <a:pPr lvl="4"/>
            <a:endParaRPr lang="en-US" altLang="zh-CN" b="1" dirty="0"/>
          </a:p>
          <a:p>
            <a:pPr lvl="2"/>
            <a:endParaRPr lang="en-US" altLang="zh-CN" b="1" dirty="0"/>
          </a:p>
          <a:p>
            <a:pPr lvl="2"/>
            <a:endParaRPr lang="en-US" altLang="zh-CN" b="1" dirty="0"/>
          </a:p>
          <a:p>
            <a:pPr lvl="2"/>
            <a:endParaRPr lang="en-US" altLang="zh-CN" b="1" dirty="0"/>
          </a:p>
          <a:p>
            <a:pPr lvl="1"/>
            <a:endParaRPr lang="en-US" altLang="zh-CN" b="1" dirty="0"/>
          </a:p>
          <a:p>
            <a:pPr lvl="3"/>
            <a:endParaRPr lang="en-US" altLang="zh-CN" b="1" dirty="0"/>
          </a:p>
          <a:p>
            <a:pPr lvl="3"/>
            <a:endParaRPr lang="en-US" altLang="zh-CN" b="1" dirty="0"/>
          </a:p>
          <a:p>
            <a:pPr lvl="2"/>
            <a:endParaRPr lang="en-US" altLang="zh-CN" b="1"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13</a:t>
            </a:r>
            <a:r>
              <a:rPr lang="zh-CN" altLang="en-US" sz="4000" dirty="0"/>
              <a:t>章 神经网络机器翻译实例</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154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en-US" altLang="zh-CN" b="1" dirty="0"/>
              <a:t>Encoder-Decoder</a:t>
            </a:r>
            <a:r>
              <a:rPr lang="zh-CN" altLang="en-US" b="1" dirty="0"/>
              <a:t>架构</a:t>
            </a:r>
            <a:endParaRPr lang="en-US" altLang="zh-CN" b="1" dirty="0"/>
          </a:p>
          <a:p>
            <a:endParaRPr lang="en-US" altLang="zh-CN" b="1" dirty="0"/>
          </a:p>
          <a:p>
            <a:endParaRPr lang="en-US" altLang="zh-CN" b="1" dirty="0"/>
          </a:p>
          <a:p>
            <a:endParaRPr lang="en-US" altLang="zh-CN" b="1" dirty="0"/>
          </a:p>
          <a:p>
            <a:endParaRPr lang="en-US" altLang="zh-CN" b="1" dirty="0"/>
          </a:p>
          <a:p>
            <a:r>
              <a:rPr lang="zh-CN" altLang="en-US" b="1" dirty="0"/>
              <a:t>架构优势</a:t>
            </a:r>
            <a:endParaRPr lang="en-US" altLang="zh-CN" b="1" dirty="0"/>
          </a:p>
          <a:p>
            <a:pPr lvl="2"/>
            <a:r>
              <a:rPr lang="zh-CN" altLang="en-US" b="1" dirty="0"/>
              <a:t>有利于处理输入与输出不等长的场景，如翻译、语音识别、摘要等业务场景。</a:t>
            </a:r>
            <a:endParaRPr lang="en-US" altLang="zh-CN" b="1" dirty="0"/>
          </a:p>
          <a:p>
            <a:r>
              <a:rPr lang="zh-CN" altLang="en-US" b="1" dirty="0"/>
              <a:t>架构不足</a:t>
            </a:r>
            <a:endParaRPr lang="en-US" altLang="zh-CN" b="1" dirty="0"/>
          </a:p>
          <a:p>
            <a:pPr lvl="2"/>
            <a:r>
              <a:rPr lang="zh-CN" altLang="en-US" b="1" dirty="0"/>
              <a:t>编码器和解码器之间的唯一联系就是一个固定长度的语义向量</a:t>
            </a:r>
            <a:r>
              <a:rPr lang="en-US" altLang="zh-CN" b="1" dirty="0"/>
              <a:t>C</a:t>
            </a:r>
            <a:r>
              <a:rPr lang="zh-CN" altLang="en-US" b="1" dirty="0"/>
              <a:t>，能承载的信息有限。</a:t>
            </a:r>
            <a:endParaRPr lang="en-US" altLang="zh-CN" b="1" dirty="0"/>
          </a:p>
          <a:p>
            <a:pPr lvl="3"/>
            <a:endParaRPr lang="en-US" altLang="zh-CN" b="1" dirty="0"/>
          </a:p>
          <a:p>
            <a:pPr lvl="3"/>
            <a:endParaRPr lang="en-US" altLang="zh-CN" b="1" dirty="0"/>
          </a:p>
          <a:p>
            <a:pPr lvl="2"/>
            <a:endParaRPr lang="en-US" altLang="zh-CN" b="1" dirty="0"/>
          </a:p>
        </p:txBody>
      </p:sp>
      <p:pic>
        <p:nvPicPr>
          <p:cNvPr id="9" name="图片 8"/>
          <p:cNvPicPr/>
          <p:nvPr/>
        </p:nvPicPr>
        <p:blipFill>
          <a:blip r:embed="rId3"/>
          <a:srcRect/>
          <a:stretch>
            <a:fillRect/>
          </a:stretch>
        </p:blipFill>
        <p:spPr bwMode="auto">
          <a:xfrm>
            <a:off x="714348" y="2000240"/>
            <a:ext cx="6000792" cy="2000264"/>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13</a:t>
            </a:r>
            <a:r>
              <a:rPr lang="zh-CN" altLang="en-US" sz="4000" dirty="0"/>
              <a:t>章 神经网络机器翻译实例</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155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带</a:t>
            </a:r>
            <a:r>
              <a:rPr lang="en-US" altLang="zh-CN" b="1" dirty="0"/>
              <a:t>Attention</a:t>
            </a:r>
            <a:r>
              <a:rPr lang="zh-CN" altLang="en-US" b="1" dirty="0"/>
              <a:t>的</a:t>
            </a:r>
            <a:r>
              <a:rPr lang="en-US" altLang="zh-CN" b="1" dirty="0"/>
              <a:t>Encoder-Decoder</a:t>
            </a:r>
            <a:r>
              <a:rPr lang="zh-CN" altLang="en-US" b="1" dirty="0"/>
              <a:t>架构</a:t>
            </a:r>
            <a:endParaRPr lang="en-US" altLang="zh-CN" b="1" dirty="0"/>
          </a:p>
          <a:p>
            <a:pPr>
              <a:buNone/>
            </a:pPr>
            <a:endParaRPr lang="en-US" altLang="zh-CN" b="1" dirty="0"/>
          </a:p>
          <a:p>
            <a:endParaRPr lang="en-US" altLang="zh-CN" b="1" dirty="0"/>
          </a:p>
          <a:p>
            <a:endParaRPr lang="en-US" altLang="zh-CN" b="1" dirty="0"/>
          </a:p>
          <a:p>
            <a:endParaRPr lang="en-US" altLang="zh-CN" b="1" dirty="0"/>
          </a:p>
          <a:p>
            <a:r>
              <a:rPr lang="zh-CN" altLang="en-US" b="1" dirty="0"/>
              <a:t>架构优势</a:t>
            </a:r>
            <a:endParaRPr lang="en-US" altLang="zh-CN" b="1" dirty="0"/>
          </a:p>
          <a:p>
            <a:pPr lvl="2"/>
            <a:r>
              <a:rPr lang="zh-CN" altLang="en-US" b="1" dirty="0"/>
              <a:t>编码器输出不是一个向量而是向量序列，解码时，每一步都会选择性的从向量序列中挑选一个子集进行处理。</a:t>
            </a:r>
            <a:endParaRPr lang="en-US" altLang="zh-CN" b="1" dirty="0"/>
          </a:p>
          <a:p>
            <a:r>
              <a:rPr lang="zh-CN" altLang="en-US" b="1" dirty="0"/>
              <a:t>架构不足</a:t>
            </a:r>
            <a:endParaRPr lang="en-US" altLang="zh-CN" b="1" dirty="0"/>
          </a:p>
          <a:p>
            <a:pPr lvl="2"/>
            <a:r>
              <a:rPr lang="zh-CN" altLang="en-US" b="1" dirty="0"/>
              <a:t>传统的编码器和解码器一般采用循环神经网络，循环神经网络训练效率较低，近些年</a:t>
            </a:r>
            <a:r>
              <a:rPr lang="en-US" altLang="zh-CN" b="1" dirty="0"/>
              <a:t>Transformer</a:t>
            </a:r>
            <a:r>
              <a:rPr lang="zh-CN" altLang="en-US" b="1" dirty="0"/>
              <a:t>越来越受到大家欢迎！</a:t>
            </a:r>
            <a:endParaRPr lang="en-US" altLang="zh-CN" b="1" dirty="0"/>
          </a:p>
          <a:p>
            <a:pPr lvl="3"/>
            <a:endParaRPr lang="en-US" altLang="zh-CN" b="1" dirty="0"/>
          </a:p>
          <a:p>
            <a:pPr lvl="3"/>
            <a:endParaRPr lang="en-US" altLang="zh-CN" b="1" dirty="0"/>
          </a:p>
          <a:p>
            <a:pPr lvl="2"/>
            <a:endParaRPr lang="en-US" altLang="zh-CN" b="1" dirty="0"/>
          </a:p>
        </p:txBody>
      </p:sp>
      <p:pic>
        <p:nvPicPr>
          <p:cNvPr id="10" name="图片 9" descr="此处输入图片的描述"/>
          <p:cNvPicPr/>
          <p:nvPr/>
        </p:nvPicPr>
        <p:blipFill>
          <a:blip r:embed="rId3"/>
          <a:srcRect/>
          <a:stretch>
            <a:fillRect/>
          </a:stretch>
        </p:blipFill>
        <p:spPr bwMode="auto">
          <a:xfrm>
            <a:off x="785786" y="2071678"/>
            <a:ext cx="6643734" cy="1714512"/>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13</a:t>
            </a:r>
            <a:r>
              <a:rPr lang="zh-CN" altLang="en-US" sz="4000" dirty="0"/>
              <a:t>章 神经网络机器翻译实例</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156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5">
            <a:extLst>
              <a:ext uri="{FF2B5EF4-FFF2-40B4-BE49-F238E27FC236}">
                <a16:creationId xmlns:a16="http://schemas.microsoft.com/office/drawing/2014/main" id="{B78B7BD8-E394-34FC-096C-190CFDD96C2F}"/>
              </a:ext>
            </a:extLst>
          </p:cNvPr>
          <p:cNvSpPr txBox="1">
            <a:spLocks/>
          </p:cNvSpPr>
          <p:nvPr/>
        </p:nvSpPr>
        <p:spPr bwMode="auto">
          <a:xfrm>
            <a:off x="446856" y="1571612"/>
            <a:ext cx="8229600" cy="4786346"/>
          </a:xfrm>
          <a:prstGeom prst="rect">
            <a:avLst/>
          </a:prstGeom>
          <a:noFill/>
          <a:ln w="9525">
            <a:solidFill>
              <a:srgbClr val="0070C0"/>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b="1" dirty="0"/>
              <a:t>用</a:t>
            </a:r>
            <a:r>
              <a:rPr lang="en-US" altLang="zh-CN" b="1" dirty="0" err="1"/>
              <a:t>PyTorch</a:t>
            </a:r>
            <a:r>
              <a:rPr lang="zh-CN" altLang="en-US" b="1" dirty="0"/>
              <a:t>实现中英文互译</a:t>
            </a:r>
            <a:endParaRPr lang="en-US" altLang="zh-CN" b="1" dirty="0"/>
          </a:p>
          <a:p>
            <a:pPr lvl="2"/>
            <a:r>
              <a:rPr lang="zh-CN" altLang="en-US" b="1" dirty="0"/>
              <a:t>使用基于注意力的</a:t>
            </a:r>
            <a:r>
              <a:rPr lang="en-US" altLang="zh-CN" b="1" dirty="0"/>
              <a:t>Encoder-Decoder</a:t>
            </a:r>
            <a:r>
              <a:rPr lang="zh-CN" altLang="en-US" b="1" dirty="0"/>
              <a:t>神经网络架构</a:t>
            </a:r>
            <a:endParaRPr lang="en-US" altLang="zh-CN" b="1" dirty="0"/>
          </a:p>
          <a:p>
            <a:pPr lvl="2"/>
            <a:r>
              <a:rPr lang="zh-CN" altLang="en-US" b="1" dirty="0"/>
              <a:t>将中文翻译成英文（或反之）</a:t>
            </a:r>
            <a:endParaRPr lang="en-US" altLang="zh-CN" b="1" dirty="0"/>
          </a:p>
          <a:p>
            <a:pPr lvl="2"/>
            <a:r>
              <a:rPr lang="zh-CN" altLang="en-US" b="1" dirty="0"/>
              <a:t>在对源数据集预处理中，使用了：</a:t>
            </a:r>
            <a:endParaRPr lang="en-US" altLang="zh-CN" b="1" dirty="0"/>
          </a:p>
          <a:p>
            <a:pPr lvl="4"/>
            <a:r>
              <a:rPr lang="en-US" altLang="zh-CN" b="1" dirty="0" err="1"/>
              <a:t>jieba</a:t>
            </a:r>
            <a:r>
              <a:rPr lang="zh-CN" altLang="en-US" b="1" dirty="0"/>
              <a:t>分词模块</a:t>
            </a:r>
            <a:endParaRPr lang="en-US" altLang="zh-CN" b="1" dirty="0"/>
          </a:p>
          <a:p>
            <a:pPr lvl="4"/>
            <a:r>
              <a:rPr lang="en-US" altLang="zh-CN" b="1" dirty="0"/>
              <a:t>re</a:t>
            </a:r>
            <a:r>
              <a:rPr lang="zh-CN" altLang="en-US" b="1" dirty="0"/>
              <a:t>正则化处理模型</a:t>
            </a:r>
            <a:endParaRPr lang="en-US" altLang="zh-CN" b="1" dirty="0"/>
          </a:p>
          <a:p>
            <a:pPr lvl="2"/>
            <a:r>
              <a:rPr lang="zh-CN" altLang="en-US" b="1" dirty="0"/>
              <a:t>定义模块</a:t>
            </a:r>
            <a:endParaRPr lang="en-US" altLang="zh-CN" b="1" dirty="0"/>
          </a:p>
          <a:p>
            <a:pPr lvl="4"/>
            <a:r>
              <a:rPr lang="en-US" altLang="zh-CN" b="1" dirty="0" err="1"/>
              <a:t>EncoderRNN</a:t>
            </a:r>
            <a:r>
              <a:rPr lang="zh-CN" altLang="en-US" b="1" dirty="0"/>
              <a:t>类</a:t>
            </a:r>
            <a:endParaRPr lang="en-US" altLang="zh-CN" b="1" dirty="0"/>
          </a:p>
          <a:p>
            <a:pPr lvl="4"/>
            <a:r>
              <a:rPr lang="en-US" altLang="zh-CN" b="1" dirty="0" err="1"/>
              <a:t>AttnDecoderRNN</a:t>
            </a:r>
            <a:r>
              <a:rPr lang="zh-CN" altLang="en-US" b="1" dirty="0"/>
              <a:t>类</a:t>
            </a:r>
            <a:endParaRPr lang="en-US" altLang="zh-CN" b="1" dirty="0"/>
          </a:p>
          <a:p>
            <a:pPr lvl="4"/>
            <a:r>
              <a:rPr lang="en-US" altLang="zh-CN" b="1" dirty="0" err="1"/>
              <a:t>trainIters</a:t>
            </a:r>
            <a:r>
              <a:rPr lang="zh-CN" altLang="en-US" b="1" dirty="0"/>
              <a:t>训练函数</a:t>
            </a:r>
            <a:endParaRPr lang="en-US" altLang="zh-CN" b="1" dirty="0"/>
          </a:p>
          <a:p>
            <a:pPr lvl="4"/>
            <a:endParaRPr lang="en-US" altLang="zh-CN" b="1" dirty="0"/>
          </a:p>
          <a:p>
            <a:pPr>
              <a:buFont typeface="Wingdings 2" pitchFamily="18" charset="2"/>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14</a:t>
            </a:r>
            <a:r>
              <a:rPr lang="zh-CN" altLang="en-US" sz="4000" dirty="0"/>
              <a:t>章 使用</a:t>
            </a:r>
            <a:r>
              <a:rPr lang="en-US" altLang="zh-CN" sz="4000" dirty="0" err="1"/>
              <a:t>ViT</a:t>
            </a:r>
            <a:r>
              <a:rPr lang="zh-CN" altLang="en-US" sz="4000" dirty="0"/>
              <a:t>进行图像分类</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157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pPr indent="266700" algn="just">
              <a:lnSpc>
                <a:spcPct val="150000"/>
              </a:lnSpc>
              <a:spcBef>
                <a:spcPts val="300"/>
              </a:spcBef>
              <a:spcAft>
                <a:spcPts val="300"/>
              </a:spcAft>
            </a:pPr>
            <a:r>
              <a:rPr lang="en-US" altLang="zh-CN" sz="2800" kern="100" dirty="0" err="1">
                <a:latin typeface="Times New Roman" panose="02020603050405020304" pitchFamily="18" charset="0"/>
                <a:ea typeface="宋体" panose="02010600030101010101" pitchFamily="2" charset="-122"/>
                <a:cs typeface="Times New Roman" panose="02020603050405020304" pitchFamily="18" charset="0"/>
              </a:rPr>
              <a:t>ViT</a:t>
            </a: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模型的主要架构</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b="1" dirty="0"/>
          </a:p>
          <a:p>
            <a:pPr lvl="2"/>
            <a:endParaRPr lang="en-US" altLang="zh-CN" b="1" dirty="0"/>
          </a:p>
          <a:p>
            <a:pPr lvl="4"/>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pic>
        <p:nvPicPr>
          <p:cNvPr id="6" name="图片 5">
            <a:extLst>
              <a:ext uri="{FF2B5EF4-FFF2-40B4-BE49-F238E27FC236}">
                <a16:creationId xmlns:a16="http://schemas.microsoft.com/office/drawing/2014/main" id="{717F82C1-EAD6-09F1-5C08-E2435B49E1D3}"/>
              </a:ext>
            </a:extLst>
          </p:cNvPr>
          <p:cNvPicPr>
            <a:picLocks noChangeAspect="1"/>
          </p:cNvPicPr>
          <p:nvPr/>
        </p:nvPicPr>
        <p:blipFill>
          <a:blip r:embed="rId3"/>
          <a:stretch>
            <a:fillRect/>
          </a:stretch>
        </p:blipFill>
        <p:spPr>
          <a:xfrm>
            <a:off x="852070" y="2412130"/>
            <a:ext cx="7608361" cy="3825182"/>
          </a:xfrm>
          <a:prstGeom prst="rect">
            <a:avLst/>
          </a:prstGeom>
        </p:spPr>
      </p:pic>
    </p:spTree>
    <p:extLst>
      <p:ext uri="{BB962C8B-B14F-4D97-AF65-F5344CB8AC3E}">
        <p14:creationId xmlns:p14="http://schemas.microsoft.com/office/powerpoint/2010/main" val="14052765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14</a:t>
            </a:r>
            <a:r>
              <a:rPr lang="zh-CN" altLang="en-US" sz="4000" dirty="0"/>
              <a:t>章 使用</a:t>
            </a:r>
            <a:r>
              <a:rPr lang="en-US" altLang="zh-CN" sz="4000" dirty="0" err="1"/>
              <a:t>ViT</a:t>
            </a:r>
            <a:r>
              <a:rPr lang="zh-CN" altLang="en-US" sz="4000" dirty="0"/>
              <a:t>进行图像分类</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158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pPr indent="266700" algn="just">
              <a:lnSpc>
                <a:spcPct val="150000"/>
              </a:lnSpc>
              <a:spcBef>
                <a:spcPts val="300"/>
              </a:spcBef>
              <a:spcAft>
                <a:spcPts val="300"/>
              </a:spcAft>
            </a:pP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800" kern="100" dirty="0" err="1">
                <a:effectLst/>
                <a:latin typeface="Times New Roman" panose="02020603050405020304" pitchFamily="18" charset="0"/>
                <a:ea typeface="宋体" panose="02010600030101010101" pitchFamily="2" charset="-122"/>
                <a:cs typeface="Times New Roman" panose="02020603050405020304" pitchFamily="18" charset="0"/>
              </a:rPr>
              <a:t>ViT</a:t>
            </a: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模型进行图像分类的主要步骤</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spcBef>
                <a:spcPts val="300"/>
              </a:spcBef>
              <a:spcAft>
                <a:spcPts val="300"/>
              </a:spcAft>
            </a:pP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导入需要的库</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indent="266700" algn="just">
              <a:lnSpc>
                <a:spcPct val="150000"/>
              </a:lnSpc>
              <a:spcBef>
                <a:spcPts val="300"/>
              </a:spcBef>
              <a:spcAft>
                <a:spcPts val="300"/>
              </a:spcAft>
            </a:pP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导入</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torch</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与数据处理相关的库（如</a:t>
            </a:r>
            <a:r>
              <a:rPr lang="en-US" altLang="zh-CN" sz="2000" kern="100" dirty="0" err="1">
                <a:effectLst/>
                <a:latin typeface="Times New Roman" panose="02020603050405020304" pitchFamily="18" charset="0"/>
                <a:ea typeface="宋体" panose="02010600030101010101" pitchFamily="2" charset="-122"/>
                <a:cs typeface="Times New Roman" panose="02020603050405020304" pitchFamily="18" charset="0"/>
              </a:rPr>
              <a:t>torchvision</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）、与张量操作方面的库（如</a:t>
            </a:r>
            <a:r>
              <a:rPr lang="en-US" altLang="zh-CN" sz="2000" kern="100" dirty="0" err="1">
                <a:effectLst/>
                <a:latin typeface="Times New Roman" panose="02020603050405020304" pitchFamily="18" charset="0"/>
                <a:ea typeface="宋体" panose="02010600030101010101" pitchFamily="2" charset="-122"/>
                <a:cs typeface="Times New Roman" panose="02020603050405020304" pitchFamily="18" charset="0"/>
              </a:rPr>
              <a:t>einops</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）等。</a:t>
            </a:r>
          </a:p>
          <a:p>
            <a:pPr indent="266700" algn="just">
              <a:lnSpc>
                <a:spcPct val="150000"/>
              </a:lnSpc>
              <a:spcBef>
                <a:spcPts val="300"/>
              </a:spcBef>
              <a:spcAft>
                <a:spcPts val="300"/>
              </a:spcAft>
            </a:pP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对数据进行预处理</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indent="266700" algn="just">
              <a:lnSpc>
                <a:spcPct val="150000"/>
              </a:lnSpc>
              <a:spcBef>
                <a:spcPts val="300"/>
              </a:spcBef>
              <a:spcAft>
                <a:spcPts val="300"/>
              </a:spcAft>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kern="100" dirty="0" err="1">
                <a:latin typeface="Times New Roman" panose="02020603050405020304" pitchFamily="18" charset="0"/>
                <a:ea typeface="宋体" panose="02010600030101010101" pitchFamily="2" charset="-122"/>
                <a:cs typeface="Times New Roman" panose="02020603050405020304" pitchFamily="18" charset="0"/>
              </a:rPr>
              <a:t>torchvision</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导入数据集</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CIFAR10</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，然后对数据集进行正则化、剪辑等操作，提升数据质量。</a:t>
            </a:r>
          </a:p>
          <a:p>
            <a:endParaRPr lang="en-US" altLang="zh-CN" b="1" dirty="0"/>
          </a:p>
          <a:p>
            <a:pPr lvl="2"/>
            <a:endParaRPr lang="en-US" altLang="zh-CN" b="1" dirty="0"/>
          </a:p>
          <a:p>
            <a:pPr lvl="4"/>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spTree>
    <p:extLst>
      <p:ext uri="{BB962C8B-B14F-4D97-AF65-F5344CB8AC3E}">
        <p14:creationId xmlns:p14="http://schemas.microsoft.com/office/powerpoint/2010/main" val="19966882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15</a:t>
            </a:r>
            <a:r>
              <a:rPr lang="zh-CN" altLang="en-US" sz="4000" dirty="0"/>
              <a:t>章 语义分割实例</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159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pPr indent="266700" algn="just">
              <a:lnSpc>
                <a:spcPct val="150000"/>
              </a:lnSpc>
              <a:spcBef>
                <a:spcPts val="300"/>
              </a:spcBef>
              <a:spcAft>
                <a:spcPts val="300"/>
              </a:spcAft>
            </a:pP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生成模型的输入数据</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indent="266700" algn="just">
              <a:lnSpc>
                <a:spcPct val="150000"/>
              </a:lnSpc>
              <a:spcBef>
                <a:spcPts val="300"/>
              </a:spcBef>
              <a:spcAft>
                <a:spcPts val="300"/>
              </a:spcAft>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把预处理后的数据向量化，并加上位置嵌入、分类标志等信息，生成模型的输入数据。</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spcBef>
                <a:spcPts val="300"/>
              </a:spcBef>
              <a:spcAft>
                <a:spcPts val="300"/>
              </a:spcAft>
            </a:pP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构建模型</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indent="266700" algn="just">
              <a:lnSpc>
                <a:spcPct val="150000"/>
              </a:lnSpc>
              <a:spcBef>
                <a:spcPts val="300"/>
              </a:spcBef>
              <a:spcAft>
                <a:spcPts val="300"/>
              </a:spcAft>
            </a:pPr>
            <a:r>
              <a:rPr lang="zh-CN" altLang="zh-CN" sz="2300" kern="100" dirty="0">
                <a:effectLst/>
                <a:latin typeface="Times New Roman" panose="02020603050405020304" pitchFamily="18" charset="0"/>
                <a:ea typeface="宋体" panose="02010600030101010101" pitchFamily="2" charset="-122"/>
                <a:cs typeface="Times New Roman" panose="02020603050405020304" pitchFamily="18" charset="0"/>
              </a:rPr>
              <a:t>这里主要使用</a:t>
            </a:r>
            <a:r>
              <a:rPr lang="en-US" altLang="zh-CN" sz="2300" kern="100" dirty="0">
                <a:effectLst/>
                <a:latin typeface="Times New Roman" panose="02020603050405020304" pitchFamily="18" charset="0"/>
                <a:ea typeface="宋体" panose="02010600030101010101" pitchFamily="2" charset="-122"/>
                <a:cs typeface="Times New Roman" panose="02020603050405020304" pitchFamily="18" charset="0"/>
              </a:rPr>
              <a:t>Transformer</a:t>
            </a:r>
            <a:r>
              <a:rPr lang="zh-CN" altLang="zh-CN" sz="2300" kern="100" dirty="0">
                <a:effectLst/>
                <a:latin typeface="Times New Roman" panose="02020603050405020304" pitchFamily="18" charset="0"/>
                <a:ea typeface="宋体" panose="02010600030101010101" pitchFamily="2" charset="-122"/>
                <a:cs typeface="Times New Roman" panose="02020603050405020304" pitchFamily="18" charset="0"/>
              </a:rPr>
              <a:t>架构中编码器（</a:t>
            </a:r>
            <a:r>
              <a:rPr lang="en-US" altLang="zh-CN" sz="2300" kern="100" dirty="0">
                <a:effectLst/>
                <a:latin typeface="Times New Roman" panose="02020603050405020304" pitchFamily="18" charset="0"/>
                <a:ea typeface="宋体" panose="02010600030101010101" pitchFamily="2" charset="-122"/>
                <a:cs typeface="Times New Roman" panose="02020603050405020304" pitchFamily="18" charset="0"/>
              </a:rPr>
              <a:t>Encoder</a:t>
            </a:r>
            <a:r>
              <a:rPr lang="zh-CN" altLang="zh-CN" sz="2300" kern="100" dirty="0">
                <a:effectLst/>
                <a:latin typeface="Times New Roman" panose="02020603050405020304" pitchFamily="18" charset="0"/>
                <a:ea typeface="宋体" panose="02010600030101010101" pitchFamily="2" charset="-122"/>
                <a:cs typeface="Times New Roman" panose="02020603050405020304" pitchFamily="18" charset="0"/>
              </a:rPr>
              <a:t>），构建模型。</a:t>
            </a:r>
          </a:p>
          <a:p>
            <a:pPr indent="266700" algn="just">
              <a:lnSpc>
                <a:spcPct val="150000"/>
              </a:lnSpc>
              <a:spcBef>
                <a:spcPts val="300"/>
              </a:spcBef>
              <a:spcAft>
                <a:spcPts val="300"/>
              </a:spcAft>
            </a:pP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训练模型</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indent="266700" algn="just">
              <a:lnSpc>
                <a:spcPct val="150000"/>
              </a:lnSpc>
              <a:spcBef>
                <a:spcPts val="300"/>
              </a:spcBef>
              <a:spcAft>
                <a:spcPts val="300"/>
              </a:spcAft>
            </a:pPr>
            <a:r>
              <a:rPr lang="zh-CN" altLang="zh-CN" sz="2300" kern="100" dirty="0">
                <a:effectLst/>
                <a:latin typeface="Times New Roman" panose="02020603050405020304" pitchFamily="18" charset="0"/>
                <a:ea typeface="宋体" panose="02010600030101010101" pitchFamily="2" charset="-122"/>
                <a:cs typeface="Times New Roman" panose="02020603050405020304" pitchFamily="18" charset="0"/>
              </a:rPr>
              <a:t>定义损失函数，选择优化器，实例化模型，通过多次迭代训练模型。</a:t>
            </a:r>
          </a:p>
          <a:p>
            <a:endParaRPr lang="en-US" altLang="zh-CN" b="1" dirty="0"/>
          </a:p>
          <a:p>
            <a:pPr lvl="4"/>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spTree>
    <p:extLst>
      <p:ext uri="{BB962C8B-B14F-4D97-AF65-F5344CB8AC3E}">
        <p14:creationId xmlns:p14="http://schemas.microsoft.com/office/powerpoint/2010/main" val="108894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2</a:t>
            </a:r>
            <a:r>
              <a:rPr lang="zh-CN" altLang="en-US" sz="5400" dirty="0"/>
              <a:t>章 </a:t>
            </a:r>
            <a:r>
              <a:rPr lang="en-US" altLang="zh-CN" sz="5400" dirty="0" err="1"/>
              <a:t>PyTorch</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16</a:t>
            </a:fld>
            <a:endParaRPr lang="zh-CN" altLang="en-US" sz="2400" dirty="0"/>
          </a:p>
        </p:txBody>
      </p:sp>
      <p:sp>
        <p:nvSpPr>
          <p:cNvPr id="6" name="内容占位符 5"/>
          <p:cNvSpPr>
            <a:spLocks noGrp="1"/>
          </p:cNvSpPr>
          <p:nvPr>
            <p:ph idx="1"/>
          </p:nvPr>
        </p:nvSpPr>
        <p:spPr>
          <a:xfrm>
            <a:off x="457200" y="1500175"/>
            <a:ext cx="8229600" cy="4824426"/>
          </a:xfrm>
        </p:spPr>
        <p:txBody>
          <a:bodyPr/>
          <a:lstStyle/>
          <a:p>
            <a:r>
              <a:rPr lang="zh-CN" altLang="en-US" dirty="0"/>
              <a:t>查看张量的属性</a:t>
            </a:r>
            <a:endParaRPr lang="en-US" altLang="zh-CN" dirty="0"/>
          </a:p>
          <a:p>
            <a:pPr lvl="1"/>
            <a:r>
              <a:rPr lang="zh-CN" altLang="en-US" dirty="0"/>
              <a:t>查看</a:t>
            </a:r>
            <a:r>
              <a:rPr lang="en-US" dirty="0"/>
              <a:t>Tensor</a:t>
            </a:r>
            <a:r>
              <a:rPr lang="zh-CN" altLang="en-US" dirty="0"/>
              <a:t>类型</a:t>
            </a:r>
            <a:endParaRPr lang="en-US" dirty="0"/>
          </a:p>
          <a:p>
            <a:pPr lvl="2"/>
            <a:r>
              <a:rPr lang="en-US" dirty="0"/>
              <a:t>tensor1 = </a:t>
            </a:r>
            <a:r>
              <a:rPr lang="en-US" dirty="0" err="1"/>
              <a:t>torch.randn</a:t>
            </a:r>
            <a:r>
              <a:rPr lang="en-US" dirty="0"/>
              <a:t>(2,3)  #</a:t>
            </a:r>
            <a:r>
              <a:rPr lang="zh-CN" altLang="en-US" dirty="0"/>
              <a:t>形状为</a:t>
            </a:r>
            <a:r>
              <a:rPr lang="en-US" dirty="0"/>
              <a:t>(2,3)</a:t>
            </a:r>
            <a:r>
              <a:rPr lang="zh-CN" altLang="en-US" dirty="0"/>
              <a:t>一组从标准正太分布中随机抽取的数据</a:t>
            </a:r>
            <a:endParaRPr lang="en-US" altLang="zh-CN" dirty="0"/>
          </a:p>
          <a:p>
            <a:pPr lvl="2"/>
            <a:r>
              <a:rPr lang="en-US" dirty="0"/>
              <a:t>tensor1.dtype # torch.float32</a:t>
            </a:r>
            <a:endParaRPr lang="zh-CN" altLang="en-US" dirty="0"/>
          </a:p>
          <a:p>
            <a:pPr lvl="1"/>
            <a:r>
              <a:rPr lang="zh-CN" altLang="en-US" dirty="0"/>
              <a:t>查看</a:t>
            </a:r>
            <a:r>
              <a:rPr lang="en-US" dirty="0"/>
              <a:t>Tensor</a:t>
            </a:r>
            <a:r>
              <a:rPr lang="zh-CN" altLang="en-US" dirty="0"/>
              <a:t>维度和形状</a:t>
            </a:r>
            <a:endParaRPr lang="en-US" dirty="0"/>
          </a:p>
          <a:p>
            <a:pPr lvl="2"/>
            <a:r>
              <a:rPr lang="en-US" dirty="0"/>
              <a:t>tensor1.shape #</a:t>
            </a:r>
            <a:r>
              <a:rPr lang="zh-CN" altLang="en-US" dirty="0"/>
              <a:t>查看形状或尺寸</a:t>
            </a:r>
            <a:endParaRPr lang="en-US" altLang="zh-CN" dirty="0"/>
          </a:p>
          <a:p>
            <a:pPr lvl="2"/>
            <a:r>
              <a:rPr lang="en-US" dirty="0"/>
              <a:t>tensor1.ndim #</a:t>
            </a:r>
            <a:r>
              <a:rPr lang="zh-CN" altLang="en-US" dirty="0"/>
              <a:t>查看维度</a:t>
            </a:r>
          </a:p>
          <a:p>
            <a:pPr lvl="1"/>
            <a:r>
              <a:rPr lang="zh-CN" altLang="en-US" dirty="0"/>
              <a:t>查看</a:t>
            </a:r>
            <a:r>
              <a:rPr lang="en-US" dirty="0"/>
              <a:t>Tensor</a:t>
            </a:r>
            <a:r>
              <a:rPr lang="zh-CN" altLang="en-US" dirty="0"/>
              <a:t>是否存储在</a:t>
            </a:r>
            <a:r>
              <a:rPr lang="en-US" dirty="0"/>
              <a:t>GPU</a:t>
            </a:r>
            <a:r>
              <a:rPr lang="zh-CN" altLang="en-US" dirty="0"/>
              <a:t>上</a:t>
            </a:r>
            <a:endParaRPr lang="en-US" dirty="0"/>
          </a:p>
          <a:p>
            <a:pPr lvl="2"/>
            <a:r>
              <a:rPr lang="en-US" dirty="0"/>
              <a:t>tensor1.is_cuda</a:t>
            </a:r>
          </a:p>
          <a:p>
            <a:pPr lvl="1"/>
            <a:r>
              <a:rPr lang="zh-CN" altLang="en-US" dirty="0"/>
              <a:t>查看</a:t>
            </a:r>
            <a:r>
              <a:rPr lang="en-US" dirty="0"/>
              <a:t>Tensor</a:t>
            </a:r>
            <a:r>
              <a:rPr lang="zh-CN" altLang="en-US" dirty="0"/>
              <a:t>的梯度</a:t>
            </a:r>
          </a:p>
          <a:p>
            <a:pPr lvl="2"/>
            <a:r>
              <a:rPr lang="en-US" dirty="0"/>
              <a:t>tensor1.grad</a:t>
            </a:r>
            <a:endParaRPr lang="zh-CN" altLang="en-US" dirty="0"/>
          </a:p>
          <a:p>
            <a:pPr lvl="2">
              <a:buNone/>
            </a:pPr>
            <a:endParaRPr lang="en-US" altLang="zh-CN"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15</a:t>
            </a:r>
            <a:r>
              <a:rPr lang="zh-CN" altLang="en-US" sz="4000" dirty="0"/>
              <a:t>章 语义分割实例</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160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本章概述</a:t>
            </a:r>
            <a:endParaRPr lang="en-US" altLang="zh-CN" b="1" dirty="0"/>
          </a:p>
          <a:p>
            <a:pPr lvl="2"/>
            <a:r>
              <a:rPr lang="zh-CN" altLang="en-US" b="1" dirty="0"/>
              <a:t>利用数据</a:t>
            </a:r>
            <a:r>
              <a:rPr lang="en-US" altLang="zh-CN" b="1" dirty="0"/>
              <a:t>VOC2012</a:t>
            </a:r>
            <a:r>
              <a:rPr lang="zh-CN" altLang="en-US" b="1" dirty="0"/>
              <a:t>，基于</a:t>
            </a:r>
            <a:r>
              <a:rPr lang="en-US" altLang="zh-CN" b="1" dirty="0" err="1"/>
              <a:t>transfomer</a:t>
            </a:r>
            <a:r>
              <a:rPr lang="zh-CN" altLang="en-US" b="1" dirty="0"/>
              <a:t>架构的模型全卷积网络，实现一个语义分割项目。为提升模型的泛化能力，对数据集使用随机裁剪、正则化等数据增强方法，模型构建中加入</a:t>
            </a:r>
            <a:r>
              <a:rPr lang="en-US" altLang="zh-CN" b="1" dirty="0"/>
              <a:t>ResNet34</a:t>
            </a:r>
            <a:r>
              <a:rPr lang="zh-CN" altLang="en-US" b="1" dirty="0"/>
              <a:t>预训练模型。</a:t>
            </a:r>
            <a:endParaRPr lang="en-US" altLang="zh-CN" b="1" dirty="0"/>
          </a:p>
          <a:p>
            <a:r>
              <a:rPr lang="zh-CN" altLang="en-US" b="1" dirty="0"/>
              <a:t>主要步骤</a:t>
            </a:r>
            <a:endParaRPr lang="en-US" altLang="zh-CN" b="1" dirty="0"/>
          </a:p>
          <a:p>
            <a:pPr lvl="2"/>
            <a:r>
              <a:rPr lang="zh-CN" altLang="en-US" b="1" dirty="0"/>
              <a:t>数据概览</a:t>
            </a:r>
          </a:p>
          <a:p>
            <a:pPr lvl="2"/>
            <a:r>
              <a:rPr lang="zh-CN" altLang="en-US" b="1" dirty="0"/>
              <a:t>数据预处理</a:t>
            </a:r>
          </a:p>
          <a:p>
            <a:pPr lvl="2"/>
            <a:r>
              <a:rPr lang="zh-CN" altLang="en-US" b="1" dirty="0"/>
              <a:t>构建模型</a:t>
            </a:r>
          </a:p>
          <a:p>
            <a:pPr lvl="2"/>
            <a:r>
              <a:rPr lang="zh-CN" altLang="en-US" b="1" dirty="0"/>
              <a:t>训练模型</a:t>
            </a:r>
          </a:p>
          <a:p>
            <a:pPr lvl="2"/>
            <a:r>
              <a:rPr lang="zh-CN" altLang="en-US" b="1" dirty="0"/>
              <a:t>测试模型</a:t>
            </a:r>
          </a:p>
          <a:p>
            <a:pPr lvl="2"/>
            <a:r>
              <a:rPr lang="zh-CN" altLang="en-US" b="1" dirty="0"/>
              <a:t>保存与恢复模型</a:t>
            </a:r>
          </a:p>
          <a:p>
            <a:endParaRPr lang="en-US" altLang="zh-CN" b="1" dirty="0"/>
          </a:p>
          <a:p>
            <a:pPr lvl="4"/>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spTree>
    <p:extLst>
      <p:ext uri="{BB962C8B-B14F-4D97-AF65-F5344CB8AC3E}">
        <p14:creationId xmlns:p14="http://schemas.microsoft.com/office/powerpoint/2010/main" val="22241129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15</a:t>
            </a:r>
            <a:r>
              <a:rPr lang="zh-CN" altLang="en-US" sz="4000" dirty="0"/>
              <a:t>章 语义分割实例</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161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可视化测试结果</a:t>
            </a:r>
            <a:endParaRPr lang="en-US" altLang="zh-CN" b="1" dirty="0"/>
          </a:p>
          <a:p>
            <a:endParaRPr lang="en-US" altLang="zh-CN" b="1" dirty="0"/>
          </a:p>
          <a:p>
            <a:pPr lvl="4"/>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pic>
        <p:nvPicPr>
          <p:cNvPr id="2" name="图片 1">
            <a:extLst>
              <a:ext uri="{FF2B5EF4-FFF2-40B4-BE49-F238E27FC236}">
                <a16:creationId xmlns:a16="http://schemas.microsoft.com/office/drawing/2014/main" id="{DAB18C1E-4106-C57E-B76A-432D024A1D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83568" y="2276872"/>
            <a:ext cx="7704856" cy="3865179"/>
          </a:xfrm>
          <a:prstGeom prst="rect">
            <a:avLst/>
          </a:prstGeom>
          <a:noFill/>
          <a:ln>
            <a:noFill/>
          </a:ln>
        </p:spPr>
      </p:pic>
    </p:spTree>
    <p:extLst>
      <p:ext uri="{BB962C8B-B14F-4D97-AF65-F5344CB8AC3E}">
        <p14:creationId xmlns:p14="http://schemas.microsoft.com/office/powerpoint/2010/main" val="19301692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16</a:t>
            </a:r>
            <a:r>
              <a:rPr lang="zh-CN" altLang="en-US" sz="4000" dirty="0"/>
              <a:t>章 实战生成式模型</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162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en-US" altLang="zh-CN" b="1" dirty="0" err="1"/>
              <a:t>DeepDream</a:t>
            </a:r>
            <a:r>
              <a:rPr lang="zh-CN" altLang="en-US" b="1" dirty="0"/>
              <a:t>算法</a:t>
            </a:r>
            <a:endParaRPr lang="en-US" altLang="zh-CN" b="1" dirty="0"/>
          </a:p>
          <a:p>
            <a:pPr lvl="2"/>
            <a:r>
              <a:rPr lang="zh-CN" altLang="en-US" b="1" dirty="0"/>
              <a:t>算法初衷</a:t>
            </a:r>
            <a:endParaRPr lang="en-US" altLang="zh-CN" b="1" dirty="0"/>
          </a:p>
          <a:p>
            <a:pPr lvl="4"/>
            <a:r>
              <a:rPr lang="zh-CN" altLang="en-US" b="1" dirty="0"/>
              <a:t>卷积神经网络强大但从理论上难以解释，一直被很多学者诟病</a:t>
            </a:r>
            <a:endParaRPr lang="en-US" altLang="zh-CN" b="1" dirty="0"/>
          </a:p>
          <a:p>
            <a:pPr lvl="4"/>
            <a:r>
              <a:rPr lang="zh-CN" altLang="en-US" b="1" dirty="0"/>
              <a:t>可视化神经网络，探索神经网络的可解释性问题</a:t>
            </a:r>
            <a:endParaRPr lang="en-US" altLang="zh-CN" b="1" dirty="0"/>
          </a:p>
          <a:p>
            <a:pPr lvl="2"/>
            <a:r>
              <a:rPr lang="zh-CN" altLang="en-US" b="1" dirty="0"/>
              <a:t>实现初衷的算法：</a:t>
            </a:r>
            <a:endParaRPr lang="en-US" altLang="zh-CN" b="1" dirty="0"/>
          </a:p>
          <a:p>
            <a:pPr lvl="4"/>
            <a:r>
              <a:rPr lang="zh-CN" altLang="en-US" b="1" dirty="0"/>
              <a:t>更新的是图像中的像素，而不是参数</a:t>
            </a:r>
            <a:endParaRPr lang="en-US" altLang="zh-CN" b="1" dirty="0"/>
          </a:p>
          <a:p>
            <a:pPr lvl="4"/>
            <a:r>
              <a:rPr lang="zh-CN" altLang="en-US" b="1" dirty="0"/>
              <a:t>以图像的像素点的</a:t>
            </a:r>
            <a:r>
              <a:rPr lang="en-US" altLang="zh-CN" b="1" dirty="0"/>
              <a:t>L2</a:t>
            </a:r>
            <a:r>
              <a:rPr lang="zh-CN" altLang="en-US" b="1" dirty="0"/>
              <a:t>范数为损失函数，最大化</a:t>
            </a:r>
            <a:r>
              <a:rPr lang="en-US" altLang="zh-CN" b="1" dirty="0"/>
              <a:t>L2</a:t>
            </a:r>
            <a:r>
              <a:rPr lang="zh-CN" altLang="en-US" b="1" dirty="0"/>
              <a:t>范数，使得提取的特征越来越大</a:t>
            </a:r>
            <a:endParaRPr lang="en-US" altLang="zh-CN" b="1" dirty="0"/>
          </a:p>
          <a:p>
            <a:pPr lvl="4"/>
            <a:r>
              <a:rPr lang="zh-CN" altLang="en-US" b="1" dirty="0"/>
              <a:t>在所有层的激活最大化</a:t>
            </a:r>
            <a:endParaRPr lang="en-US" altLang="zh-CN" b="1" dirty="0"/>
          </a:p>
          <a:p>
            <a:pPr lvl="4"/>
            <a:r>
              <a:rPr lang="zh-CN" altLang="en-US" b="1" dirty="0"/>
              <a:t>输入图像在不同的尺度进行处理</a:t>
            </a:r>
            <a:endParaRPr lang="en-US" altLang="zh-CN" b="1" dirty="0"/>
          </a:p>
          <a:p>
            <a:pPr lvl="4"/>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16</a:t>
            </a:r>
            <a:r>
              <a:rPr lang="zh-CN" altLang="en-US" sz="4000" dirty="0"/>
              <a:t>章 实战生成式模型</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163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风格迁移</a:t>
            </a:r>
            <a:endParaRPr lang="en-US" altLang="zh-CN" b="1" dirty="0"/>
          </a:p>
          <a:p>
            <a:pPr lvl="2"/>
            <a:r>
              <a:rPr lang="zh-CN" altLang="en-US" b="1" dirty="0"/>
              <a:t>风格迁移通过损失函数来控制</a:t>
            </a:r>
            <a:endParaRPr lang="en-US" altLang="zh-CN" b="1" dirty="0"/>
          </a:p>
          <a:p>
            <a:pPr lvl="2"/>
            <a:r>
              <a:rPr lang="zh-CN" altLang="en-US" b="1" dirty="0"/>
              <a:t>损失函数包括：</a:t>
            </a:r>
            <a:endParaRPr lang="en-US" altLang="zh-CN" b="1" dirty="0"/>
          </a:p>
          <a:p>
            <a:pPr lvl="4"/>
            <a:r>
              <a:rPr lang="zh-CN" altLang="en-US" b="1" dirty="0"/>
              <a:t>内容损失</a:t>
            </a:r>
            <a:endParaRPr lang="en-US" altLang="zh-CN" b="1" dirty="0"/>
          </a:p>
          <a:p>
            <a:pPr lvl="4"/>
            <a:r>
              <a:rPr lang="zh-CN" altLang="en-US" b="1" dirty="0"/>
              <a:t>风格损失</a:t>
            </a:r>
            <a:endParaRPr lang="en-US" altLang="zh-CN" b="1" dirty="0"/>
          </a:p>
          <a:p>
            <a:pPr lvl="2"/>
            <a:r>
              <a:rPr lang="zh-CN" altLang="en-US" b="1" dirty="0"/>
              <a:t>内容损失</a:t>
            </a:r>
            <a:endParaRPr lang="en-US" altLang="zh-CN" b="1" dirty="0"/>
          </a:p>
          <a:p>
            <a:pPr lvl="4"/>
            <a:r>
              <a:rPr lang="zh-CN" altLang="en-US" b="1" dirty="0"/>
              <a:t>使用靠近底部但不能靠太近的层来衡量图像内容</a:t>
            </a:r>
            <a:endParaRPr lang="en-US" altLang="zh-CN" b="1" dirty="0"/>
          </a:p>
          <a:p>
            <a:pPr lvl="2"/>
            <a:r>
              <a:rPr lang="zh-CN" altLang="en-US" b="1" dirty="0"/>
              <a:t>风格损失</a:t>
            </a:r>
            <a:endParaRPr lang="en-US" altLang="zh-CN" b="1" dirty="0"/>
          </a:p>
          <a:p>
            <a:pPr lvl="4"/>
            <a:r>
              <a:rPr lang="zh-CN" altLang="en-US" b="1" dirty="0"/>
              <a:t>使用基于通道的格拉姆矩阵（</a:t>
            </a:r>
            <a:r>
              <a:rPr lang="en-US" altLang="zh-CN" b="1" dirty="0"/>
              <a:t>Gram Matrix</a:t>
            </a:r>
            <a:r>
              <a:rPr lang="zh-CN" altLang="en-US" b="1" dirty="0"/>
              <a:t>）来衡量图像的风格</a:t>
            </a:r>
            <a:endParaRPr lang="en-US" altLang="zh-CN" b="1" dirty="0"/>
          </a:p>
          <a:p>
            <a:pPr lvl="4"/>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16</a:t>
            </a:r>
            <a:r>
              <a:rPr lang="zh-CN" altLang="en-US" sz="4000" dirty="0"/>
              <a:t>章 实战生成式模型</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164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用</a:t>
            </a:r>
            <a:r>
              <a:rPr lang="en-US" altLang="zh-CN" b="1" dirty="0" err="1"/>
              <a:t>PyTorch</a:t>
            </a:r>
            <a:r>
              <a:rPr lang="zh-CN" altLang="en-US" b="1" dirty="0"/>
              <a:t>实现风格迁移</a:t>
            </a:r>
            <a:endParaRPr lang="en-US" altLang="zh-CN" b="1" dirty="0"/>
          </a:p>
          <a:p>
            <a:pPr lvl="2"/>
            <a:r>
              <a:rPr lang="zh-CN" altLang="en-US" b="1" dirty="0"/>
              <a:t>以梵高的星空作为风格图像</a:t>
            </a:r>
            <a:endParaRPr lang="en-US" altLang="zh-CN" b="1" dirty="0"/>
          </a:p>
          <a:p>
            <a:pPr lvl="2"/>
            <a:r>
              <a:rPr lang="zh-CN" altLang="en-US" b="1" dirty="0"/>
              <a:t>把风格迁移到上海外滩图片上</a:t>
            </a:r>
            <a:endParaRPr lang="en-US" altLang="zh-CN" b="1" dirty="0"/>
          </a:p>
          <a:p>
            <a:r>
              <a:rPr lang="zh-CN" altLang="en-US" b="1" dirty="0"/>
              <a:t>运行效果</a:t>
            </a:r>
            <a:endParaRPr lang="en-US" altLang="zh-CN" b="1" dirty="0"/>
          </a:p>
          <a:p>
            <a:endParaRPr lang="en-US" altLang="zh-CN" b="1" dirty="0"/>
          </a:p>
          <a:p>
            <a:pPr lvl="1"/>
            <a:endParaRPr lang="en-US" altLang="zh-CN" b="1" dirty="0"/>
          </a:p>
          <a:p>
            <a:pPr lvl="3"/>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pic>
        <p:nvPicPr>
          <p:cNvPr id="3" name="图片 2">
            <a:extLst>
              <a:ext uri="{FF2B5EF4-FFF2-40B4-BE49-F238E27FC236}">
                <a16:creationId xmlns:a16="http://schemas.microsoft.com/office/drawing/2014/main" id="{2836D67A-A374-49AD-F435-DBEB357BEED1}"/>
              </a:ext>
            </a:extLst>
          </p:cNvPr>
          <p:cNvPicPr>
            <a:picLocks noChangeAspect="1"/>
          </p:cNvPicPr>
          <p:nvPr/>
        </p:nvPicPr>
        <p:blipFill>
          <a:blip r:embed="rId3"/>
          <a:stretch>
            <a:fillRect/>
          </a:stretch>
        </p:blipFill>
        <p:spPr>
          <a:xfrm>
            <a:off x="611560" y="3284984"/>
            <a:ext cx="7848872" cy="288032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16</a:t>
            </a:r>
            <a:r>
              <a:rPr lang="zh-CN" altLang="en-US" sz="4000" dirty="0"/>
              <a:t>章 实战生成式模型</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165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用</a:t>
            </a:r>
            <a:r>
              <a:rPr lang="en-US" altLang="zh-CN" b="1" dirty="0" err="1"/>
              <a:t>PyTorch</a:t>
            </a:r>
            <a:r>
              <a:rPr lang="zh-CN" altLang="en-US" b="1" dirty="0"/>
              <a:t>实现修复图像实例</a:t>
            </a:r>
            <a:endParaRPr lang="en-US" altLang="zh-CN" b="1" dirty="0"/>
          </a:p>
          <a:p>
            <a:pPr lvl="2"/>
            <a:r>
              <a:rPr lang="zh-CN" altLang="en-US" b="1" dirty="0"/>
              <a:t>采用被损坏周围的图像特征来预测被损坏的部分</a:t>
            </a:r>
            <a:endParaRPr lang="en-US" altLang="zh-CN" b="1" dirty="0"/>
          </a:p>
          <a:p>
            <a:pPr lvl="2"/>
            <a:r>
              <a:rPr lang="zh-CN" altLang="en-US" b="1" dirty="0"/>
              <a:t>具体通过特殊的损失函数来完成</a:t>
            </a:r>
            <a:endParaRPr lang="en-US" altLang="zh-CN" b="1" dirty="0"/>
          </a:p>
          <a:p>
            <a:pPr lvl="4"/>
            <a:r>
              <a:rPr lang="zh-CN" altLang="en-US" b="1" dirty="0"/>
              <a:t>重构损失</a:t>
            </a:r>
            <a:r>
              <a:rPr lang="en-US" altLang="zh-CN" b="1" dirty="0"/>
              <a:t>+</a:t>
            </a:r>
            <a:r>
              <a:rPr lang="zh-CN" altLang="en-US" b="1" dirty="0"/>
              <a:t>对抗损失</a:t>
            </a:r>
            <a:endParaRPr lang="en-US" altLang="zh-CN" b="1" dirty="0"/>
          </a:p>
          <a:p>
            <a:r>
              <a:rPr lang="zh-CN" altLang="en-US" b="1" dirty="0"/>
              <a:t>运行效果</a:t>
            </a:r>
            <a:endParaRPr lang="en-US" altLang="zh-CN" b="1" dirty="0"/>
          </a:p>
          <a:p>
            <a:pPr lvl="1"/>
            <a:endParaRPr lang="en-US" altLang="zh-CN" b="1" dirty="0"/>
          </a:p>
          <a:p>
            <a:pPr lvl="3"/>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sp>
        <p:nvSpPr>
          <p:cNvPr id="2" name="Rectangle 2">
            <a:extLst>
              <a:ext uri="{FF2B5EF4-FFF2-40B4-BE49-F238E27FC236}">
                <a16:creationId xmlns:a16="http://schemas.microsoft.com/office/drawing/2014/main" id="{D305CD2A-9011-95D8-E337-16849A11C53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CF7B19D2-CD65-18E9-158F-9A9FA9DC2259}"/>
              </a:ext>
            </a:extLst>
          </p:cNvPr>
          <p:cNvGraphicFramePr>
            <a:graphicFrameLocks noChangeAspect="1"/>
          </p:cNvGraphicFramePr>
          <p:nvPr>
            <p:extLst>
              <p:ext uri="{D42A27DB-BD31-4B8C-83A1-F6EECF244321}">
                <p14:modId xmlns:p14="http://schemas.microsoft.com/office/powerpoint/2010/main" val="4005430905"/>
              </p:ext>
            </p:extLst>
          </p:nvPr>
        </p:nvGraphicFramePr>
        <p:xfrm>
          <a:off x="827584" y="3645024"/>
          <a:ext cx="7704856" cy="2592288"/>
        </p:xfrm>
        <a:graphic>
          <a:graphicData uri="http://schemas.openxmlformats.org/presentationml/2006/ole">
            <mc:AlternateContent xmlns:mc="http://schemas.openxmlformats.org/markup-compatibility/2006">
              <mc:Choice xmlns:v="urn:schemas-microsoft-com:vml" Requires="v">
                <p:oleObj name="Visio" r:id="rId3" imgW="6850779" imgH="1594886" progId="Visio.Drawing.11">
                  <p:embed/>
                </p:oleObj>
              </mc:Choice>
              <mc:Fallback>
                <p:oleObj name="Visio" r:id="rId3" imgW="6850779" imgH="159488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3645024"/>
                        <a:ext cx="7704856" cy="2592288"/>
                      </a:xfrm>
                      <a:prstGeom prst="rect">
                        <a:avLst/>
                      </a:prstGeom>
                      <a:noFill/>
                    </p:spPr>
                  </p:pic>
                </p:oleObj>
              </mc:Fallback>
            </mc:AlternateContent>
          </a:graphicData>
        </a:graphic>
      </p:graphicFrame>
    </p:spTree>
    <p:extLst>
      <p:ext uri="{BB962C8B-B14F-4D97-AF65-F5344CB8AC3E}">
        <p14:creationId xmlns:p14="http://schemas.microsoft.com/office/powerpoint/2010/main" val="41945253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16</a:t>
            </a:r>
            <a:r>
              <a:rPr lang="zh-CN" altLang="en-US" sz="4000" dirty="0"/>
              <a:t>章 实战生成式模型</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166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用</a:t>
            </a:r>
            <a:r>
              <a:rPr lang="en-US" altLang="zh-CN" b="1" dirty="0" err="1"/>
              <a:t>PyTorch</a:t>
            </a:r>
            <a:r>
              <a:rPr lang="zh-CN" altLang="en-US" b="1" dirty="0"/>
              <a:t>实现</a:t>
            </a:r>
            <a:r>
              <a:rPr lang="en-US" altLang="zh-CN" b="1" dirty="0" err="1"/>
              <a:t>DiscoGAN</a:t>
            </a:r>
            <a:endParaRPr lang="en-US" altLang="zh-CN" b="1" dirty="0"/>
          </a:p>
          <a:p>
            <a:pPr lvl="2"/>
            <a:r>
              <a:rPr lang="en-US" altLang="zh-CN" b="1" dirty="0" err="1"/>
              <a:t>DiscoGAN</a:t>
            </a:r>
            <a:r>
              <a:rPr lang="zh-CN" altLang="en-US" b="1" dirty="0"/>
              <a:t>是一种能够自动学习并发现跨领域关系的生成对抗网络</a:t>
            </a:r>
            <a:endParaRPr lang="en-US" altLang="zh-CN" b="1" dirty="0"/>
          </a:p>
          <a:p>
            <a:pPr lvl="2"/>
            <a:r>
              <a:rPr lang="zh-CN" altLang="en-US" b="1" dirty="0"/>
              <a:t>可广泛应用于推荐系统，如根据人们穿着的款式或颜色来搭配或推荐使用的提包等</a:t>
            </a:r>
            <a:endParaRPr lang="en-US" altLang="zh-CN" b="1" dirty="0"/>
          </a:p>
          <a:p>
            <a:r>
              <a:rPr lang="zh-CN" altLang="en-US" b="1" dirty="0"/>
              <a:t>运行效果</a:t>
            </a:r>
            <a:endParaRPr lang="en-US" altLang="zh-CN" b="1" dirty="0"/>
          </a:p>
          <a:p>
            <a:pPr lvl="2"/>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sp>
        <p:nvSpPr>
          <p:cNvPr id="2" name="Rectangle 2">
            <a:extLst>
              <a:ext uri="{FF2B5EF4-FFF2-40B4-BE49-F238E27FC236}">
                <a16:creationId xmlns:a16="http://schemas.microsoft.com/office/drawing/2014/main" id="{9589C849-87BF-8D0E-AE64-DDD29A3164D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59770CD0-F444-382D-F8A0-22001D10015F}"/>
              </a:ext>
            </a:extLst>
          </p:cNvPr>
          <p:cNvGraphicFramePr>
            <a:graphicFrameLocks noChangeAspect="1"/>
          </p:cNvGraphicFramePr>
          <p:nvPr>
            <p:extLst>
              <p:ext uri="{D42A27DB-BD31-4B8C-83A1-F6EECF244321}">
                <p14:modId xmlns:p14="http://schemas.microsoft.com/office/powerpoint/2010/main" val="2290779952"/>
              </p:ext>
            </p:extLst>
          </p:nvPr>
        </p:nvGraphicFramePr>
        <p:xfrm>
          <a:off x="971600" y="3946281"/>
          <a:ext cx="7488832" cy="2190750"/>
        </p:xfrm>
        <a:graphic>
          <a:graphicData uri="http://schemas.openxmlformats.org/presentationml/2006/ole">
            <mc:AlternateContent xmlns:mc="http://schemas.openxmlformats.org/markup-compatibility/2006">
              <mc:Choice xmlns:v="urn:schemas-microsoft-com:vml" Requires="v">
                <p:oleObj name="Visio" r:id="rId3" imgW="6166942" imgH="2567033" progId="Visio.Drawing.11">
                  <p:embed/>
                </p:oleObj>
              </mc:Choice>
              <mc:Fallback>
                <p:oleObj name="Visio" r:id="rId3" imgW="6166942" imgH="256703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946281"/>
                        <a:ext cx="7488832" cy="2190750"/>
                      </a:xfrm>
                      <a:prstGeom prst="rect">
                        <a:avLst/>
                      </a:prstGeom>
                      <a:noFill/>
                    </p:spPr>
                  </p:pic>
                </p:oleObj>
              </mc:Fallback>
            </mc:AlternateContent>
          </a:graphicData>
        </a:graphic>
      </p:graphicFrame>
    </p:spTree>
    <p:extLst>
      <p:ext uri="{BB962C8B-B14F-4D97-AF65-F5344CB8AC3E}">
        <p14:creationId xmlns:p14="http://schemas.microsoft.com/office/powerpoint/2010/main" val="21775280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17</a:t>
            </a:r>
            <a:r>
              <a:rPr lang="zh-CN" altLang="en-US" sz="4000" dirty="0"/>
              <a:t>章 </a:t>
            </a:r>
            <a:r>
              <a:rPr lang="en-US" altLang="zh-CN" sz="4000" dirty="0"/>
              <a:t>AI</a:t>
            </a:r>
            <a:r>
              <a:rPr lang="zh-CN" altLang="en-US" sz="4000" dirty="0"/>
              <a:t>新方向：对抗攻击</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167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对抗攻击</a:t>
            </a:r>
            <a:endParaRPr lang="en-US" altLang="zh-CN" b="1" dirty="0"/>
          </a:p>
          <a:p>
            <a:pPr lvl="2"/>
            <a:r>
              <a:rPr lang="zh-CN" altLang="en-US" b="1" dirty="0"/>
              <a:t>对抗攻击属于</a:t>
            </a:r>
            <a:r>
              <a:rPr lang="en-US" altLang="zh-CN" b="1" dirty="0"/>
              <a:t>AI</a:t>
            </a:r>
            <a:r>
              <a:rPr lang="zh-CN" altLang="en-US" b="1" dirty="0"/>
              <a:t>安全范畴</a:t>
            </a:r>
            <a:endParaRPr lang="en-US" altLang="zh-CN" b="1" dirty="0"/>
          </a:p>
          <a:p>
            <a:pPr lvl="2"/>
            <a:r>
              <a:rPr lang="zh-CN" altLang="en-US" b="1" dirty="0"/>
              <a:t>其核心是制造对抗样本迷惑模型</a:t>
            </a:r>
            <a:endParaRPr lang="en-US" altLang="zh-CN" b="1" dirty="0"/>
          </a:p>
          <a:p>
            <a:pPr lvl="2"/>
            <a:r>
              <a:rPr lang="zh-CN" altLang="en-US" b="1" dirty="0"/>
              <a:t>攻击的方式</a:t>
            </a:r>
            <a:endParaRPr lang="en-US" altLang="zh-CN" b="1" dirty="0"/>
          </a:p>
          <a:p>
            <a:pPr lvl="4"/>
            <a:r>
              <a:rPr lang="zh-CN" altLang="en-US" b="1" dirty="0"/>
              <a:t>白盒攻击</a:t>
            </a:r>
            <a:endParaRPr lang="en-US" altLang="zh-CN" b="1" dirty="0"/>
          </a:p>
          <a:p>
            <a:pPr lvl="4"/>
            <a:r>
              <a:rPr lang="zh-CN" altLang="en-US" b="1" dirty="0"/>
              <a:t>黑盒攻击</a:t>
            </a:r>
            <a:endParaRPr lang="en-US" altLang="zh-CN" b="1" dirty="0"/>
          </a:p>
          <a:p>
            <a:r>
              <a:rPr lang="zh-CN" altLang="en-US" b="1" dirty="0"/>
              <a:t>常见对抗样本生成方式</a:t>
            </a:r>
            <a:endParaRPr lang="en-US" altLang="zh-CN" b="1" dirty="0"/>
          </a:p>
          <a:p>
            <a:pPr lvl="2"/>
            <a:r>
              <a:rPr lang="zh-CN" altLang="en-US" b="1" dirty="0"/>
              <a:t>快速梯度符合法</a:t>
            </a:r>
            <a:endParaRPr lang="en-US" altLang="zh-CN" b="1" dirty="0"/>
          </a:p>
          <a:p>
            <a:pPr lvl="2"/>
            <a:r>
              <a:rPr lang="zh-CN" altLang="en-US" b="1" dirty="0"/>
              <a:t>快速梯度法</a:t>
            </a:r>
            <a:endParaRPr lang="en-US" altLang="zh-CN" b="1" dirty="0"/>
          </a:p>
          <a:p>
            <a:r>
              <a:rPr lang="zh-CN" altLang="en-US" b="1" dirty="0"/>
              <a:t>用</a:t>
            </a:r>
            <a:r>
              <a:rPr lang="en-US" altLang="zh-CN" b="1" dirty="0" err="1"/>
              <a:t>PyTorch</a:t>
            </a:r>
            <a:r>
              <a:rPr lang="zh-CN" altLang="en-US" b="1" dirty="0"/>
              <a:t>实现对抗攻击实例</a:t>
            </a:r>
            <a:endParaRPr lang="en-US" altLang="zh-CN" b="1" dirty="0"/>
          </a:p>
          <a:p>
            <a:pPr lvl="3"/>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18</a:t>
            </a:r>
            <a:r>
              <a:rPr lang="zh-CN" altLang="en-US" sz="4000" dirty="0"/>
              <a:t>章 强化学习</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168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强化学习的原理</a:t>
            </a:r>
            <a:endParaRPr lang="en-US" altLang="zh-CN" b="1" dirty="0"/>
          </a:p>
          <a:p>
            <a:pPr lvl="2"/>
            <a:r>
              <a:rPr lang="zh-CN" altLang="en-US" b="1" dirty="0"/>
              <a:t>从零开始，通过不断尝试，从错误或惩罚中学习，最后找到规律。</a:t>
            </a:r>
            <a:endParaRPr lang="en-US" altLang="zh-CN" b="1" dirty="0"/>
          </a:p>
          <a:p>
            <a:r>
              <a:rPr lang="zh-CN" altLang="en-US" b="1" dirty="0"/>
              <a:t>强化学习的要素</a:t>
            </a:r>
            <a:endParaRPr lang="en-US" altLang="zh-CN" b="1" dirty="0"/>
          </a:p>
          <a:p>
            <a:pPr lvl="2"/>
            <a:r>
              <a:rPr lang="zh-CN" altLang="en-US" b="1" dirty="0"/>
              <a:t>主体（或智能体）（</a:t>
            </a:r>
            <a:r>
              <a:rPr lang="en-US" altLang="zh-CN" b="1" dirty="0"/>
              <a:t>Agent</a:t>
            </a:r>
            <a:r>
              <a:rPr lang="zh-CN" altLang="en-US" b="1" dirty="0"/>
              <a:t>）、环境（</a:t>
            </a:r>
            <a:r>
              <a:rPr lang="en-US" altLang="zh-CN" b="1" dirty="0"/>
              <a:t>Environment</a:t>
            </a:r>
            <a:r>
              <a:rPr lang="zh-CN" altLang="en-US" b="1" dirty="0"/>
              <a:t>）</a:t>
            </a:r>
            <a:endParaRPr lang="en-US" altLang="zh-CN" b="1" dirty="0"/>
          </a:p>
          <a:p>
            <a:pPr lvl="2"/>
            <a:r>
              <a:rPr lang="zh-CN" altLang="en-US" b="1" dirty="0"/>
              <a:t>状态（</a:t>
            </a:r>
            <a:r>
              <a:rPr lang="en-US" altLang="zh-CN" b="1" dirty="0"/>
              <a:t>State</a:t>
            </a:r>
            <a:r>
              <a:rPr lang="zh-CN" altLang="en-US" b="1" dirty="0"/>
              <a:t>）、奖励（</a:t>
            </a:r>
            <a:r>
              <a:rPr lang="en-US" altLang="zh-CN" b="1" dirty="0"/>
              <a:t>Reward</a:t>
            </a:r>
            <a:r>
              <a:rPr lang="zh-CN" altLang="en-US" b="1" dirty="0"/>
              <a:t>）、动作（</a:t>
            </a:r>
            <a:r>
              <a:rPr lang="en-US" altLang="zh-CN" b="1" dirty="0"/>
              <a:t>Action</a:t>
            </a:r>
            <a:r>
              <a:rPr lang="zh-CN" altLang="en-US" b="1" dirty="0"/>
              <a:t>）</a:t>
            </a:r>
            <a:endParaRPr lang="en-US" altLang="zh-CN" b="1" dirty="0"/>
          </a:p>
          <a:p>
            <a:pPr lvl="2"/>
            <a:r>
              <a:rPr lang="zh-CN" altLang="en-US" b="1" dirty="0"/>
              <a:t>它们之间的关系如下图</a:t>
            </a:r>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pic>
        <p:nvPicPr>
          <p:cNvPr id="9" name="图片 8"/>
          <p:cNvPicPr/>
          <p:nvPr/>
        </p:nvPicPr>
        <p:blipFill>
          <a:blip r:embed="rId3"/>
          <a:srcRect/>
          <a:stretch>
            <a:fillRect/>
          </a:stretch>
        </p:blipFill>
        <p:spPr bwMode="auto">
          <a:xfrm>
            <a:off x="1071538" y="4429132"/>
            <a:ext cx="5786478" cy="1857388"/>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18</a:t>
            </a:r>
            <a:r>
              <a:rPr lang="zh-CN" altLang="en-US" sz="4000" dirty="0"/>
              <a:t>章 强化学习</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169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马尔科夫决策过程（</a:t>
                </a:r>
                <a:r>
                  <a:rPr lang="en-US" altLang="zh-CN" b="1" dirty="0"/>
                  <a:t> MDP </a:t>
                </a:r>
                <a:r>
                  <a:rPr lang="zh-CN" altLang="en-US" b="1" dirty="0"/>
                  <a:t>）</a:t>
                </a:r>
                <a:endParaRPr lang="en-US" altLang="zh-CN" b="1" dirty="0"/>
              </a:p>
              <a:p>
                <a:endParaRPr lang="en-US" altLang="zh-CN" b="1" dirty="0"/>
              </a:p>
              <a:p>
                <a:endParaRPr lang="en-US" altLang="zh-CN" b="1" dirty="0"/>
              </a:p>
              <a:p>
                <a:endParaRPr lang="en-US" altLang="zh-CN" b="1" dirty="0"/>
              </a:p>
              <a:p>
                <a:endParaRPr lang="en-US" altLang="zh-CN" b="1" dirty="0"/>
              </a:p>
              <a:p>
                <a:pPr lvl="1"/>
                <a:r>
                  <a:rPr lang="en-US" altLang="zh-CN" b="1" dirty="0"/>
                  <a:t>MDP</a:t>
                </a:r>
                <a:r>
                  <a:rPr lang="zh-CN" altLang="zh-CN" b="1" dirty="0"/>
                  <a:t>和智能体共同给出一个序列：</a:t>
                </a:r>
              </a:p>
              <a:p>
                <a:pPr lvl="2"/>
                <a14:m>
                  <m:oMath xmlns:m="http://schemas.openxmlformats.org/officeDocument/2006/math">
                    <m:sSub>
                      <m:sSubPr>
                        <m:ctrlPr>
                          <a:rPr lang="zh-CN" altLang="zh-CN"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3</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lvl="1"/>
                <a14:m>
                  <m:oMath xmlns:m="http://schemas.openxmlformats.org/officeDocument/2006/math">
                    <m:r>
                      <a:rPr lang="en-US" altLang="zh-CN" b="1" i="1" dirty="0" smtClean="0">
                        <a:latin typeface="Cambria Math" panose="02040503050406030204" pitchFamily="18" charset="0"/>
                      </a:rPr>
                      <m:t>𝑴𝑫𝑷</m:t>
                    </m:r>
                  </m:oMath>
                </a14:m>
                <a:endParaRPr lang="en-US" altLang="zh-CN" b="1" i="1" dirty="0">
                  <a:latin typeface="Cambria Math" panose="02040503050406030204" pitchFamily="18" charset="0"/>
                </a:endParaRPr>
              </a:p>
              <a:p>
                <a:pPr lvl="2"/>
                <a14:m>
                  <m:oMath xmlns:m="http://schemas.openxmlformats.org/officeDocument/2006/math">
                    <m:r>
                      <m:rPr>
                        <m:sty m:val="p"/>
                      </m:rPr>
                      <a:rPr lang="en-US" altLang="zh-CN" b="1" i="1" dirty="0">
                        <a:latin typeface="Cambria Math" panose="02040503050406030204" pitchFamily="18" charset="0"/>
                      </a:rPr>
                      <m:t>p</m:t>
                    </m:r>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𝑺</m:t>
                        </m:r>
                      </m:e>
                      <m:sub>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𝑺</m:t>
                        </m:r>
                      </m:e>
                      <m:sub>
                        <m:r>
                          <a:rPr lang="en-US" altLang="zh-CN" b="1" i="1" dirty="0">
                            <a:latin typeface="Cambria Math" panose="02040503050406030204" pitchFamily="18" charset="0"/>
                          </a:rPr>
                          <m:t>𝒕</m:t>
                        </m:r>
                      </m:sub>
                    </m:sSub>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a:latin typeface="Cambria Math" panose="02040503050406030204" pitchFamily="18" charset="0"/>
                          </a:rPr>
                          <m:t>𝒕</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𝑺</m:t>
                        </m:r>
                      </m:e>
                      <m:sub>
                        <m:r>
                          <a:rPr lang="en-US" altLang="zh-CN" b="1" i="1" dirty="0" smtClean="0">
                            <a:latin typeface="Cambria Math" panose="02040503050406030204" pitchFamily="18" charset="0"/>
                          </a:rPr>
                          <m:t>𝟎</m:t>
                        </m:r>
                      </m:sub>
                    </m:sSub>
                    <m:r>
                      <a:rPr lang="en-US" altLang="zh-CN" b="1"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𝟎</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𝒑</m:t>
                    </m:r>
                    <m:r>
                      <a:rPr lang="en-US" altLang="zh-CN" b="1"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𝑺</m:t>
                        </m:r>
                      </m:e>
                      <m:sub>
                        <m:r>
                          <a:rPr lang="en-US" altLang="zh-CN" b="1" i="1" dirty="0">
                            <a:latin typeface="Cambria Math" panose="02040503050406030204" pitchFamily="18" charset="0"/>
                          </a:rPr>
                          <m:t>𝒕</m:t>
                        </m:r>
                        <m:r>
                          <a:rPr lang="en-US" altLang="zh-CN" b="1" i="1" dirty="0">
                            <a:latin typeface="Cambria Math" panose="02040503050406030204" pitchFamily="18" charset="0"/>
                          </a:rPr>
                          <m:t>+</m:t>
                        </m:r>
                        <m:r>
                          <a:rPr lang="en-US" altLang="zh-CN" b="1" i="1" dirty="0">
                            <a:latin typeface="Cambria Math" panose="02040503050406030204" pitchFamily="18" charset="0"/>
                          </a:rPr>
                          <m:t>𝟏</m:t>
                        </m:r>
                      </m:sub>
                    </m:sSub>
                    <m:r>
                      <a:rPr lang="en-US" altLang="zh-CN" b="1" i="1" dirty="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𝑺</m:t>
                        </m:r>
                      </m:e>
                      <m:sub>
                        <m:r>
                          <a:rPr lang="en-US" altLang="zh-CN" b="1" i="1" dirty="0">
                            <a:latin typeface="Cambria Math" panose="02040503050406030204" pitchFamily="18" charset="0"/>
                          </a:rPr>
                          <m:t>𝒕</m:t>
                        </m:r>
                      </m:sub>
                    </m:sSub>
                    <m:r>
                      <a:rPr lang="en-US" altLang="zh-CN" b="1" i="1" dirty="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𝑨</m:t>
                        </m:r>
                      </m:e>
                      <m:sub>
                        <m:r>
                          <a:rPr lang="en-US" altLang="zh-CN" b="1" i="1" dirty="0">
                            <a:latin typeface="Cambria Math" panose="02040503050406030204" pitchFamily="18" charset="0"/>
                          </a:rPr>
                          <m:t>𝒕</m:t>
                        </m:r>
                      </m:sub>
                    </m:sSub>
                    <m:r>
                      <a:rPr lang="en-US" altLang="zh-CN" b="1" i="1" dirty="0" smtClean="0">
                        <a:latin typeface="Cambria Math" panose="02040503050406030204" pitchFamily="18" charset="0"/>
                      </a:rPr>
                      <m:t>)</m:t>
                    </m:r>
                  </m:oMath>
                </a14:m>
                <a:endParaRPr lang="en-US" altLang="zh-CN" b="1" dirty="0"/>
              </a:p>
              <a:p>
                <a:pPr lvl="1"/>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lvl="1"/>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mc:Choice>
        <mc:Fallback xmlns="">
          <p:sp>
            <p:nvSpPr>
              <p:cNvPr id="15" name="内容占位符 5"/>
              <p:cNvSpPr>
                <a:spLocks noGrp="1" noRot="1" noChangeAspect="1" noMove="1" noResize="1" noEditPoints="1" noAdjustHandles="1" noChangeArrowheads="1" noChangeShapeType="1" noTextEdit="1"/>
              </p:cNvSpPr>
              <p:nvPr>
                <p:ph idx="1"/>
              </p:nvPr>
            </p:nvSpPr>
            <p:spPr>
              <a:xfrm>
                <a:off x="428596" y="1571612"/>
                <a:ext cx="8229600" cy="4786346"/>
              </a:xfrm>
              <a:blipFill>
                <a:blip r:embed="rId3"/>
                <a:stretch>
                  <a:fillRect l="-814" t="-1398"/>
                </a:stretch>
              </a:blipFill>
              <a:ln>
                <a:solidFill>
                  <a:srgbClr val="0070C0"/>
                </a:solidFill>
              </a:ln>
            </p:spPr>
            <p:txBody>
              <a:bodyPr/>
              <a:lstStyle/>
              <a:p>
                <a:r>
                  <a:rPr lang="zh-CN" altLang="en-US">
                    <a:noFill/>
                  </a:rPr>
                  <a:t> </a:t>
                </a:r>
              </a:p>
            </p:txBody>
          </p:sp>
        </mc:Fallback>
      </mc:AlternateContent>
      <p:pic>
        <p:nvPicPr>
          <p:cNvPr id="9" name="图片 8"/>
          <p:cNvPicPr/>
          <p:nvPr/>
        </p:nvPicPr>
        <p:blipFill>
          <a:blip r:embed="rId4"/>
          <a:srcRect/>
          <a:stretch>
            <a:fillRect/>
          </a:stretch>
        </p:blipFill>
        <p:spPr bwMode="auto">
          <a:xfrm>
            <a:off x="755576" y="1999443"/>
            <a:ext cx="5786478" cy="1857388"/>
          </a:xfrm>
          <a:prstGeom prst="rect">
            <a:avLst/>
          </a:prstGeom>
          <a:noFill/>
          <a:ln w="9525">
            <a:noFill/>
            <a:miter lim="800000"/>
            <a:headEnd/>
            <a:tailEnd/>
          </a:ln>
        </p:spPr>
      </p:pic>
    </p:spTree>
    <p:extLst>
      <p:ext uri="{BB962C8B-B14F-4D97-AF65-F5344CB8AC3E}">
        <p14:creationId xmlns:p14="http://schemas.microsoft.com/office/powerpoint/2010/main" val="38781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2</a:t>
            </a:r>
            <a:r>
              <a:rPr lang="zh-CN" altLang="en-US" sz="5400" dirty="0"/>
              <a:t>章 </a:t>
            </a:r>
            <a:r>
              <a:rPr lang="en-US" altLang="zh-CN" sz="5400" dirty="0" err="1"/>
              <a:t>PyTorch</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17</a:t>
            </a:fld>
            <a:endParaRPr lang="zh-CN" altLang="en-US" sz="2400" dirty="0"/>
          </a:p>
        </p:txBody>
      </p:sp>
      <p:sp>
        <p:nvSpPr>
          <p:cNvPr id="6" name="内容占位符 5"/>
          <p:cNvSpPr>
            <a:spLocks noGrp="1"/>
          </p:cNvSpPr>
          <p:nvPr>
            <p:ph idx="1"/>
          </p:nvPr>
        </p:nvSpPr>
        <p:spPr>
          <a:xfrm>
            <a:off x="457200" y="1500175"/>
            <a:ext cx="8229600" cy="4824426"/>
          </a:xfrm>
          <a:ln>
            <a:solidFill>
              <a:srgbClr val="0070C0"/>
            </a:solidFill>
          </a:ln>
        </p:spPr>
        <p:txBody>
          <a:bodyPr/>
          <a:lstStyle/>
          <a:p>
            <a:r>
              <a:rPr lang="en-US" b="1" dirty="0"/>
              <a:t>Tensor</a:t>
            </a:r>
            <a:r>
              <a:rPr lang="zh-CN" altLang="en-US" b="1" dirty="0"/>
              <a:t>在</a:t>
            </a:r>
            <a:r>
              <a:rPr lang="en-US" b="1" dirty="0"/>
              <a:t>CPU</a:t>
            </a:r>
            <a:r>
              <a:rPr lang="zh-CN" altLang="en-US" b="1" dirty="0"/>
              <a:t>和</a:t>
            </a:r>
            <a:r>
              <a:rPr lang="en-US" b="1" dirty="0"/>
              <a:t>GPU</a:t>
            </a:r>
            <a:r>
              <a:rPr lang="zh-CN" altLang="en-US" b="1" dirty="0"/>
              <a:t>之间转换，以及</a:t>
            </a:r>
            <a:r>
              <a:rPr lang="en-US" b="1" dirty="0" err="1"/>
              <a:t>numpy</a:t>
            </a:r>
            <a:r>
              <a:rPr lang="zh-CN" altLang="en-US" b="1" dirty="0"/>
              <a:t>之间的转换</a:t>
            </a:r>
            <a:endParaRPr lang="en-US" altLang="zh-CN" dirty="0"/>
          </a:p>
          <a:p>
            <a:pPr lvl="1"/>
            <a:r>
              <a:rPr lang="en-US" dirty="0"/>
              <a:t>CPU tensor</a:t>
            </a:r>
            <a:r>
              <a:rPr lang="zh-CN" altLang="en-US" dirty="0"/>
              <a:t>转</a:t>
            </a:r>
            <a:r>
              <a:rPr lang="en-US" dirty="0"/>
              <a:t>GPU tensor</a:t>
            </a:r>
          </a:p>
          <a:p>
            <a:pPr lvl="2"/>
            <a:r>
              <a:rPr lang="en-US" dirty="0" err="1"/>
              <a:t>cpu_tensor.cuda</a:t>
            </a:r>
            <a:r>
              <a:rPr lang="en-US" dirty="0"/>
              <a:t>()</a:t>
            </a:r>
            <a:endParaRPr lang="zh-CN" altLang="en-US" dirty="0"/>
          </a:p>
          <a:p>
            <a:pPr lvl="1"/>
            <a:r>
              <a:rPr lang="en-US" dirty="0"/>
              <a:t>GPU tensor </a:t>
            </a:r>
            <a:r>
              <a:rPr lang="zh-CN" altLang="en-US" dirty="0"/>
              <a:t>转</a:t>
            </a:r>
            <a:r>
              <a:rPr lang="en-US" dirty="0"/>
              <a:t>CPU tensor</a:t>
            </a:r>
          </a:p>
          <a:p>
            <a:pPr lvl="2"/>
            <a:r>
              <a:rPr lang="en-US" dirty="0"/>
              <a:t>gpu_tensor.cpu()</a:t>
            </a:r>
            <a:endParaRPr lang="zh-CN" altLang="en-US" dirty="0"/>
          </a:p>
          <a:p>
            <a:pPr lvl="1"/>
            <a:r>
              <a:rPr lang="en-US" dirty="0" err="1"/>
              <a:t>numpy</a:t>
            </a:r>
            <a:r>
              <a:rPr lang="zh-CN" altLang="en-US" dirty="0"/>
              <a:t>转为</a:t>
            </a:r>
            <a:r>
              <a:rPr lang="en-US" dirty="0"/>
              <a:t>CPU tensor</a:t>
            </a:r>
          </a:p>
          <a:p>
            <a:pPr lvl="2"/>
            <a:r>
              <a:rPr lang="en-US" dirty="0" err="1"/>
              <a:t>torch.from_numpy</a:t>
            </a:r>
            <a:r>
              <a:rPr lang="en-US" dirty="0"/>
              <a:t>(</a:t>
            </a:r>
            <a:r>
              <a:rPr lang="en-US" dirty="0" err="1"/>
              <a:t>numpy_test</a:t>
            </a:r>
            <a:r>
              <a:rPr lang="en-US" dirty="0"/>
              <a:t> )</a:t>
            </a:r>
            <a:endParaRPr lang="zh-CN" altLang="en-US" dirty="0"/>
          </a:p>
          <a:p>
            <a:pPr lvl="1"/>
            <a:r>
              <a:rPr lang="en-US" dirty="0"/>
              <a:t>CPU tensor</a:t>
            </a:r>
            <a:r>
              <a:rPr lang="zh-CN" altLang="en-US" dirty="0"/>
              <a:t>转为</a:t>
            </a:r>
            <a:r>
              <a:rPr lang="en-US" dirty="0" err="1"/>
              <a:t>numpy</a:t>
            </a:r>
            <a:r>
              <a:rPr lang="zh-CN" altLang="en-US" dirty="0"/>
              <a:t>数据</a:t>
            </a:r>
            <a:endParaRPr lang="en-US" dirty="0"/>
          </a:p>
          <a:p>
            <a:pPr lvl="2"/>
            <a:r>
              <a:rPr lang="en-US" dirty="0" err="1"/>
              <a:t>cpu_tensor.numpy</a:t>
            </a:r>
            <a:r>
              <a:rPr lang="en-US" dirty="0"/>
              <a:t>()</a:t>
            </a:r>
            <a:endParaRPr lang="zh-CN" altLang="en-US" dirty="0"/>
          </a:p>
          <a:p>
            <a:pPr lvl="1"/>
            <a:r>
              <a:rPr lang="zh-CN" altLang="en-US" sz="1000" dirty="0">
                <a:solidFill>
                  <a:srgbClr val="0070C0"/>
                </a:solidFill>
              </a:rPr>
              <a:t>注意：</a:t>
            </a:r>
            <a:endParaRPr lang="en-US" altLang="zh-CN" sz="1000" dirty="0">
              <a:solidFill>
                <a:srgbClr val="0070C0"/>
              </a:solidFill>
            </a:endParaRPr>
          </a:p>
          <a:p>
            <a:pPr lvl="1"/>
            <a:r>
              <a:rPr lang="en-US" sz="1000" dirty="0">
                <a:solidFill>
                  <a:srgbClr val="0070C0"/>
                </a:solidFill>
              </a:rPr>
              <a:t>GPU tensor</a:t>
            </a:r>
            <a:r>
              <a:rPr lang="zh-CN" altLang="en-US" sz="1000" dirty="0">
                <a:solidFill>
                  <a:srgbClr val="0070C0"/>
                </a:solidFill>
              </a:rPr>
              <a:t>不能直接转为</a:t>
            </a:r>
            <a:r>
              <a:rPr lang="en-US" sz="1000" dirty="0" err="1">
                <a:solidFill>
                  <a:srgbClr val="0070C0"/>
                </a:solidFill>
              </a:rPr>
              <a:t>numpy</a:t>
            </a:r>
            <a:r>
              <a:rPr lang="zh-CN" altLang="en-US" sz="1000" dirty="0">
                <a:solidFill>
                  <a:srgbClr val="0070C0"/>
                </a:solidFill>
              </a:rPr>
              <a:t>数组，必须先转到</a:t>
            </a:r>
            <a:r>
              <a:rPr lang="en-US" sz="1000" dirty="0">
                <a:solidFill>
                  <a:srgbClr val="0070C0"/>
                </a:solidFill>
              </a:rPr>
              <a:t>CPU tensor</a:t>
            </a:r>
            <a:r>
              <a:rPr lang="zh-CN" altLang="en-US" sz="1000" dirty="0">
                <a:solidFill>
                  <a:srgbClr val="0070C0"/>
                </a:solidFill>
              </a:rPr>
              <a:t>。</a:t>
            </a:r>
          </a:p>
          <a:p>
            <a:pPr lvl="1"/>
            <a:r>
              <a:rPr lang="en-US" sz="1000" dirty="0">
                <a:solidFill>
                  <a:srgbClr val="0070C0"/>
                </a:solidFill>
              </a:rPr>
              <a:t> </a:t>
            </a:r>
            <a:r>
              <a:rPr lang="zh-CN" altLang="en-US" sz="1000" dirty="0">
                <a:solidFill>
                  <a:srgbClr val="0070C0"/>
                </a:solidFill>
              </a:rPr>
              <a:t>如果</a:t>
            </a:r>
            <a:r>
              <a:rPr lang="en-US" sz="1000" dirty="0">
                <a:solidFill>
                  <a:srgbClr val="0070C0"/>
                </a:solidFill>
              </a:rPr>
              <a:t>tensor</a:t>
            </a:r>
            <a:r>
              <a:rPr lang="zh-CN" altLang="en-US" sz="1000" dirty="0">
                <a:solidFill>
                  <a:srgbClr val="0070C0"/>
                </a:solidFill>
              </a:rPr>
              <a:t>是标量的话，可以直接使用</a:t>
            </a:r>
            <a:r>
              <a:rPr lang="en-US" sz="1000" dirty="0">
                <a:solidFill>
                  <a:srgbClr val="0070C0"/>
                </a:solidFill>
              </a:rPr>
              <a:t> item() </a:t>
            </a:r>
            <a:r>
              <a:rPr lang="zh-CN" altLang="en-US" sz="1000" dirty="0">
                <a:solidFill>
                  <a:srgbClr val="0070C0"/>
                </a:solidFill>
              </a:rPr>
              <a:t>函数（只能是标量）将值取出来：</a:t>
            </a:r>
            <a:r>
              <a:rPr lang="en-US" sz="1000" dirty="0" err="1">
                <a:solidFill>
                  <a:srgbClr val="0070C0"/>
                </a:solidFill>
              </a:rPr>
              <a:t>loss_output.item</a:t>
            </a:r>
            <a:r>
              <a:rPr lang="en-US" sz="1000" dirty="0">
                <a:solidFill>
                  <a:srgbClr val="0070C0"/>
                </a:solidFill>
              </a:rPr>
              <a:t>()</a:t>
            </a:r>
            <a:endParaRPr lang="zh-CN" altLang="en-US" sz="1000" dirty="0">
              <a:solidFill>
                <a:srgbClr val="0070C0"/>
              </a:solidFill>
            </a:endParaRPr>
          </a:p>
          <a:p>
            <a:pPr lvl="2"/>
            <a:endParaRPr lang="en-US" altLang="zh-CN"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18</a:t>
            </a:r>
            <a:r>
              <a:rPr lang="zh-CN" altLang="en-US" sz="4000" dirty="0"/>
              <a:t>章 强化学习</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170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马尔科夫决策过程（</a:t>
                </a:r>
                <a:r>
                  <a:rPr lang="en-US" altLang="zh-CN" b="1" dirty="0"/>
                  <a:t> MDP </a:t>
                </a:r>
                <a:r>
                  <a:rPr lang="zh-CN" altLang="en-US" b="1" dirty="0"/>
                  <a:t>）</a:t>
                </a:r>
                <a:endParaRPr lang="en-US" altLang="zh-CN" b="1" dirty="0"/>
              </a:p>
              <a:p>
                <a:endParaRPr lang="en-US" altLang="zh-CN" b="1" dirty="0"/>
              </a:p>
              <a:p>
                <a:endParaRPr lang="en-US" altLang="zh-CN" b="1" dirty="0"/>
              </a:p>
              <a:p>
                <a:endParaRPr lang="en-US" altLang="zh-CN" b="1" dirty="0"/>
              </a:p>
              <a:p>
                <a:endParaRPr lang="en-US" altLang="zh-CN" b="1" dirty="0"/>
              </a:p>
              <a:p>
                <a:pPr lvl="1"/>
                <a:r>
                  <a:rPr lang="en-US" altLang="zh-CN" b="1" dirty="0"/>
                  <a:t>MDP</a:t>
                </a:r>
                <a:r>
                  <a:rPr lang="zh-CN" altLang="zh-CN" b="1" dirty="0"/>
                  <a:t>和智能体共同给出一个序列：</a:t>
                </a:r>
              </a:p>
              <a:p>
                <a:pPr lvl="2"/>
                <a14:m>
                  <m:oMath xmlns:m="http://schemas.openxmlformats.org/officeDocument/2006/math">
                    <m:sSub>
                      <m:sSubPr>
                        <m:ctrlPr>
                          <a:rPr lang="zh-CN" altLang="zh-CN"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3</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lvl="1"/>
                <a14:m>
                  <m:oMath xmlns:m="http://schemas.openxmlformats.org/officeDocument/2006/math">
                    <m:r>
                      <a:rPr lang="en-US" altLang="zh-CN" b="1" i="1" dirty="0" smtClean="0">
                        <a:latin typeface="Cambria Math" panose="02040503050406030204" pitchFamily="18" charset="0"/>
                      </a:rPr>
                      <m:t>𝑴𝑫𝑷</m:t>
                    </m:r>
                  </m:oMath>
                </a14:m>
                <a:endParaRPr lang="en-US" altLang="zh-CN" b="1" i="1" dirty="0">
                  <a:latin typeface="Cambria Math" panose="02040503050406030204" pitchFamily="18" charset="0"/>
                </a:endParaRPr>
              </a:p>
              <a:p>
                <a:pPr lvl="2"/>
                <a14:m>
                  <m:oMath xmlns:m="http://schemas.openxmlformats.org/officeDocument/2006/math">
                    <m:r>
                      <m:rPr>
                        <m:sty m:val="p"/>
                      </m:rPr>
                      <a:rPr lang="en-US" altLang="zh-CN" b="1" i="1" dirty="0">
                        <a:latin typeface="Cambria Math" panose="02040503050406030204" pitchFamily="18" charset="0"/>
                      </a:rPr>
                      <m:t>p</m:t>
                    </m:r>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𝑺</m:t>
                        </m:r>
                      </m:e>
                      <m:sub>
                        <m:r>
                          <a:rPr lang="en-US" altLang="zh-CN" b="1" i="1" dirty="0" smtClean="0">
                            <a:latin typeface="Cambria Math" panose="02040503050406030204" pitchFamily="18" charset="0"/>
                          </a:rPr>
                          <m:t>𝒕</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𝑺</m:t>
                        </m:r>
                      </m:e>
                      <m:sub>
                        <m:r>
                          <a:rPr lang="en-US" altLang="zh-CN" b="1" i="1" dirty="0">
                            <a:latin typeface="Cambria Math" panose="02040503050406030204" pitchFamily="18" charset="0"/>
                          </a:rPr>
                          <m:t>𝒕</m:t>
                        </m:r>
                      </m:sub>
                    </m:sSub>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a:latin typeface="Cambria Math" panose="02040503050406030204" pitchFamily="18" charset="0"/>
                          </a:rPr>
                          <m:t>𝒕</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𝑺</m:t>
                        </m:r>
                      </m:e>
                      <m:sub>
                        <m:r>
                          <a:rPr lang="en-US" altLang="zh-CN" b="1" i="1" dirty="0" smtClean="0">
                            <a:latin typeface="Cambria Math" panose="02040503050406030204" pitchFamily="18" charset="0"/>
                          </a:rPr>
                          <m:t>𝟎</m:t>
                        </m:r>
                      </m:sub>
                    </m:sSub>
                    <m:r>
                      <a:rPr lang="en-US" altLang="zh-CN" b="1"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smtClean="0">
                            <a:latin typeface="Cambria Math" panose="02040503050406030204" pitchFamily="18" charset="0"/>
                          </a:rPr>
                          <m:t>𝑨</m:t>
                        </m:r>
                      </m:e>
                      <m:sub>
                        <m:r>
                          <a:rPr lang="en-US" altLang="zh-CN" b="1" i="1" dirty="0" smtClean="0">
                            <a:latin typeface="Cambria Math" panose="02040503050406030204" pitchFamily="18" charset="0"/>
                          </a:rPr>
                          <m:t>𝟎</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𝒑</m:t>
                    </m:r>
                    <m:r>
                      <a:rPr lang="en-US" altLang="zh-CN" b="1"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𝑺</m:t>
                        </m:r>
                      </m:e>
                      <m:sub>
                        <m:r>
                          <a:rPr lang="en-US" altLang="zh-CN" b="1" i="1" dirty="0">
                            <a:latin typeface="Cambria Math" panose="02040503050406030204" pitchFamily="18" charset="0"/>
                          </a:rPr>
                          <m:t>𝒕</m:t>
                        </m:r>
                        <m:r>
                          <a:rPr lang="en-US" altLang="zh-CN" b="1" i="1" dirty="0">
                            <a:latin typeface="Cambria Math" panose="02040503050406030204" pitchFamily="18" charset="0"/>
                          </a:rPr>
                          <m:t>+</m:t>
                        </m:r>
                        <m:r>
                          <a:rPr lang="en-US" altLang="zh-CN" b="1" i="1" dirty="0">
                            <a:latin typeface="Cambria Math" panose="02040503050406030204" pitchFamily="18" charset="0"/>
                          </a:rPr>
                          <m:t>𝟏</m:t>
                        </m:r>
                      </m:sub>
                    </m:sSub>
                    <m:r>
                      <a:rPr lang="en-US" altLang="zh-CN" b="1" i="1" dirty="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𝑺</m:t>
                        </m:r>
                      </m:e>
                      <m:sub>
                        <m:r>
                          <a:rPr lang="en-US" altLang="zh-CN" b="1" i="1" dirty="0">
                            <a:latin typeface="Cambria Math" panose="02040503050406030204" pitchFamily="18" charset="0"/>
                          </a:rPr>
                          <m:t>𝒕</m:t>
                        </m:r>
                      </m:sub>
                    </m:sSub>
                    <m:r>
                      <a:rPr lang="en-US" altLang="zh-CN" b="1" i="1" dirty="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𝑨</m:t>
                        </m:r>
                      </m:e>
                      <m:sub>
                        <m:r>
                          <a:rPr lang="en-US" altLang="zh-CN" b="1" i="1" dirty="0">
                            <a:latin typeface="Cambria Math" panose="02040503050406030204" pitchFamily="18" charset="0"/>
                          </a:rPr>
                          <m:t>𝒕</m:t>
                        </m:r>
                      </m:sub>
                    </m:sSub>
                    <m:r>
                      <a:rPr lang="en-US" altLang="zh-CN" b="1" i="1" dirty="0" smtClean="0">
                        <a:latin typeface="Cambria Math" panose="02040503050406030204" pitchFamily="18" charset="0"/>
                      </a:rPr>
                      <m:t>)</m:t>
                    </m:r>
                  </m:oMath>
                </a14:m>
                <a:endParaRPr lang="en-US" altLang="zh-CN" b="1" dirty="0"/>
              </a:p>
              <a:p>
                <a:pPr lvl="1"/>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lvl="1"/>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mc:Choice>
        <mc:Fallback xmlns="">
          <p:sp>
            <p:nvSpPr>
              <p:cNvPr id="15" name="内容占位符 5"/>
              <p:cNvSpPr>
                <a:spLocks noGrp="1" noRot="1" noChangeAspect="1" noMove="1" noResize="1" noEditPoints="1" noAdjustHandles="1" noChangeArrowheads="1" noChangeShapeType="1" noTextEdit="1"/>
              </p:cNvSpPr>
              <p:nvPr>
                <p:ph idx="1"/>
              </p:nvPr>
            </p:nvSpPr>
            <p:spPr>
              <a:xfrm>
                <a:off x="428596" y="1571612"/>
                <a:ext cx="8229600" cy="4786346"/>
              </a:xfrm>
              <a:blipFill>
                <a:blip r:embed="rId3"/>
                <a:stretch>
                  <a:fillRect l="-814" t="-1398"/>
                </a:stretch>
              </a:blipFill>
              <a:ln>
                <a:solidFill>
                  <a:srgbClr val="0070C0"/>
                </a:solidFill>
              </a:ln>
            </p:spPr>
            <p:txBody>
              <a:bodyPr/>
              <a:lstStyle/>
              <a:p>
                <a:r>
                  <a:rPr lang="zh-CN" altLang="en-US">
                    <a:noFill/>
                  </a:rPr>
                  <a:t> </a:t>
                </a:r>
              </a:p>
            </p:txBody>
          </p:sp>
        </mc:Fallback>
      </mc:AlternateContent>
      <p:pic>
        <p:nvPicPr>
          <p:cNvPr id="9" name="图片 8"/>
          <p:cNvPicPr/>
          <p:nvPr/>
        </p:nvPicPr>
        <p:blipFill>
          <a:blip r:embed="rId4"/>
          <a:srcRect/>
          <a:stretch>
            <a:fillRect/>
          </a:stretch>
        </p:blipFill>
        <p:spPr bwMode="auto">
          <a:xfrm>
            <a:off x="755576" y="1999443"/>
            <a:ext cx="5786478" cy="1857388"/>
          </a:xfrm>
          <a:prstGeom prst="rect">
            <a:avLst/>
          </a:prstGeom>
          <a:noFill/>
          <a:ln w="9525">
            <a:noFill/>
            <a:miter lim="800000"/>
            <a:headEnd/>
            <a:tailEnd/>
          </a:ln>
        </p:spPr>
      </p:pic>
    </p:spTree>
    <p:extLst>
      <p:ext uri="{BB962C8B-B14F-4D97-AF65-F5344CB8AC3E}">
        <p14:creationId xmlns:p14="http://schemas.microsoft.com/office/powerpoint/2010/main" val="41952926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18</a:t>
            </a:r>
            <a:r>
              <a:rPr lang="zh-CN" altLang="en-US" sz="4000" dirty="0"/>
              <a:t>章 强化学习</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171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回报</a:t>
                </a:r>
                <a:endParaRPr lang="en-US" altLang="zh-CN" b="1" dirty="0"/>
              </a:p>
              <a:p>
                <a:pPr lvl="1"/>
                <a:r>
                  <a:rPr lang="en-US" altLang="zh-CN" sz="2000" dirty="0">
                    <a:effectLst/>
                    <a:latin typeface="宋体" panose="02010600030101010101" pitchFamily="2" charset="-122"/>
                    <a:cs typeface="Times New Roman" panose="02020603050405020304" pitchFamily="18" charset="0"/>
                  </a:rPr>
                  <a:t>MDP</a:t>
                </a:r>
                <a:r>
                  <a:rPr lang="zh-CN" altLang="zh-CN" sz="2000" dirty="0">
                    <a:effectLst/>
                    <a:ea typeface="宋体" panose="02010600030101010101" pitchFamily="2" charset="-122"/>
                    <a:cs typeface="Times New Roman" panose="02020603050405020304" pitchFamily="18" charset="0"/>
                  </a:rPr>
                  <a:t>和智能体交互过程形成一个序列，智能体的目标是最大化长期的收益</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sz="2000" dirty="0">
                    <a:effectLst/>
                    <a:ea typeface="宋体" panose="02010600030101010101" pitchFamily="2" charset="-122"/>
                    <a:cs typeface="Times New Roman" panose="02020603050405020304" pitchFamily="18" charset="0"/>
                  </a:rPr>
                  <a:t>累加值，用形式化的定义这个累加值</a:t>
                </a:r>
                <a:r>
                  <a:rPr lang="en-US" altLang="zh-CN" sz="2000" dirty="0">
                    <a:effectLst/>
                    <a:ea typeface="宋体" panose="02010600030101010101" pitchFamily="2" charset="-122"/>
                    <a:cs typeface="Times New Roman" panose="02020603050405020304" pitchFamily="18" charset="0"/>
                  </a:rPr>
                  <a:t>——</a:t>
                </a:r>
                <a:r>
                  <a:rPr lang="zh-CN" altLang="zh-CN" sz="2000" dirty="0">
                    <a:effectLst/>
                    <a:ea typeface="宋体" panose="02010600030101010101" pitchFamily="2" charset="-122"/>
                    <a:cs typeface="Times New Roman" panose="02020603050405020304" pitchFamily="18" charset="0"/>
                  </a:rPr>
                  <a:t>回报。假设</a:t>
                </a:r>
                <a:r>
                  <a:rPr lang="en-US" altLang="zh-CN" sz="2000" dirty="0">
                    <a:effectLst/>
                    <a:ea typeface="宋体" panose="02010600030101010101" pitchFamily="2" charset="-122"/>
                    <a:cs typeface="Times New Roman" panose="02020603050405020304" pitchFamily="18" charset="0"/>
                  </a:rPr>
                  <a:t>t</a:t>
                </a:r>
                <a:r>
                  <a:rPr lang="zh-CN" altLang="zh-CN" sz="2000" dirty="0">
                    <a:effectLst/>
                    <a:ea typeface="宋体" panose="02010600030101010101" pitchFamily="2" charset="-122"/>
                    <a:cs typeface="Times New Roman" panose="02020603050405020304" pitchFamily="18" charset="0"/>
                  </a:rPr>
                  <a:t>时刻之后的收益是</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2000" b="1" dirty="0"/>
              </a:p>
              <a:p>
                <a:pPr marL="393700" lvl="1" indent="0">
                  <a:buNone/>
                </a:pPr>
                <a:endParaRPr lang="en-US" altLang="zh-CN" sz="2000" b="1" dirty="0"/>
              </a:p>
              <a:p>
                <a:pPr lvl="1" algn="just">
                  <a:lnSpc>
                    <a:spcPts val="1345"/>
                  </a:lnSpc>
                  <a:spcBef>
                    <a:spcPts val="300"/>
                  </a:spcBef>
                  <a:spcAft>
                    <a:spcPts val="300"/>
                  </a:spcAft>
                </a:pPr>
                <a:r>
                  <a:rPr lang="zh-CN" altLang="zh-CN" sz="2000" dirty="0">
                    <a:ea typeface="宋体" panose="02010600030101010101" pitchFamily="2" charset="-122"/>
                    <a:cs typeface="Times New Roman" panose="02020603050405020304" pitchFamily="18" charset="0"/>
                  </a:rPr>
                  <a:t>智能体的目标是最大化收益累加和的期望值，记为</a:t>
                </a:r>
                <a14:m>
                  <m:oMath xmlns:m="http://schemas.openxmlformats.org/officeDocument/2006/math">
                    <m:sSub>
                      <m:sSubPr>
                        <m:ctrlPr>
                          <a:rPr lang="zh-CN"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20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sz="2000" dirty="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20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sz="2000" dirty="0">
                    <a:ea typeface="宋体" panose="02010600030101010101" pitchFamily="2" charset="-122"/>
                    <a:cs typeface="Times New Roman" panose="02020603050405020304" pitchFamily="18" charset="0"/>
                  </a:rPr>
                  <a:t>定义如下</a:t>
                </a:r>
              </a:p>
              <a:p>
                <a:pPr marL="0" indent="0">
                  <a:buNone/>
                </a:pPr>
                <a:r>
                  <a:rPr lang="en-US" altLang="zh-CN" sz="2000" dirty="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20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0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0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000">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0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000">
                            <a:latin typeface="Cambria Math" panose="02040503050406030204" pitchFamily="18" charset="0"/>
                            <a:ea typeface="宋体" panose="02010600030101010101" pitchFamily="2" charset="-122"/>
                            <a:cs typeface="Times New Roman" panose="02020603050405020304" pitchFamily="18" charset="0"/>
                          </a:rPr>
                          <m:t>𝑇</m:t>
                        </m:r>
                      </m:sub>
                    </m:sSub>
                  </m:oMath>
                </a14:m>
                <a:endParaRPr lang="en-US" altLang="zh-CN" sz="2000" dirty="0">
                  <a:ea typeface="宋体" panose="02010600030101010101" pitchFamily="2" charset="-122"/>
                  <a:cs typeface="Times New Roman" panose="02020603050405020304" pitchFamily="18" charset="0"/>
                </a:endParaRPr>
              </a:p>
              <a:p>
                <a:pPr marL="0" indent="0">
                  <a:buNone/>
                </a:pPr>
                <a:endParaRPr lang="en-US" altLang="zh-CN" sz="2000" dirty="0">
                  <a:ea typeface="宋体" panose="02010600030101010101" pitchFamily="2" charset="-122"/>
                  <a:cs typeface="Times New Roman" panose="02020603050405020304" pitchFamily="18" charset="0"/>
                </a:endParaRPr>
              </a:p>
              <a:p>
                <a:pPr lvl="1" algn="just">
                  <a:lnSpc>
                    <a:spcPts val="1345"/>
                  </a:lnSpc>
                  <a:spcBef>
                    <a:spcPts val="300"/>
                  </a:spcBef>
                  <a:spcAft>
                    <a:spcPts val="300"/>
                  </a:spcAft>
                </a:pPr>
                <a:r>
                  <a:rPr lang="zh-CN" altLang="zh-CN" sz="2000" dirty="0">
                    <a:ea typeface="宋体" panose="02010600030101010101" pitchFamily="2" charset="-122"/>
                    <a:cs typeface="Times New Roman" panose="02020603050405020304" pitchFamily="18" charset="0"/>
                  </a:rPr>
                  <a:t>由于未来的不确定性，我们一般会对未来的收益进行打</a:t>
                </a:r>
                <a:endParaRPr lang="en-US" altLang="zh-CN" sz="2000" dirty="0">
                  <a:ea typeface="宋体" panose="02010600030101010101" pitchFamily="2" charset="-122"/>
                  <a:cs typeface="Times New Roman" panose="02020603050405020304" pitchFamily="18" charset="0"/>
                </a:endParaRPr>
              </a:p>
              <a:p>
                <a:pPr marL="393700" lvl="1" indent="0" algn="just">
                  <a:lnSpc>
                    <a:spcPts val="1345"/>
                  </a:lnSpc>
                  <a:spcBef>
                    <a:spcPts val="300"/>
                  </a:spcBef>
                  <a:spcAft>
                    <a:spcPts val="300"/>
                  </a:spcAft>
                  <a:buNone/>
                </a:pPr>
                <a:r>
                  <a:rPr lang="en-US" altLang="zh-CN" sz="2000" dirty="0">
                    <a:ea typeface="宋体" panose="02010600030101010101" pitchFamily="2" charset="-122"/>
                    <a:cs typeface="Times New Roman" panose="02020603050405020304" pitchFamily="18" charset="0"/>
                  </a:rPr>
                  <a:t>    </a:t>
                </a:r>
                <a:r>
                  <a:rPr lang="zh-CN" altLang="zh-CN" sz="2000" dirty="0">
                    <a:ea typeface="宋体" panose="02010600030101010101" pitchFamily="2" charset="-122"/>
                    <a:cs typeface="Times New Roman" panose="02020603050405020304" pitchFamily="18" charset="0"/>
                  </a:rPr>
                  <a:t>折</a:t>
                </a:r>
                <a:r>
                  <a:rPr lang="en-US" altLang="zh-CN" sz="2000" dirty="0">
                    <a:ea typeface="宋体" panose="02010600030101010101" pitchFamily="2" charset="-122"/>
                    <a:cs typeface="Times New Roman" panose="02020603050405020304" pitchFamily="18" charset="0"/>
                  </a:rPr>
                  <a:t>(Discount)</a:t>
                </a:r>
                <a:r>
                  <a:rPr lang="zh-CN" altLang="zh-CN" sz="2000" dirty="0">
                    <a:ea typeface="宋体" panose="02010600030101010101" pitchFamily="2" charset="-122"/>
                    <a:cs typeface="Times New Roman" panose="02020603050405020304" pitchFamily="18" charset="0"/>
                  </a:rPr>
                  <a:t>。打折后的回报（</a:t>
                </a:r>
                <a:r>
                  <a:rPr lang="en-US" altLang="zh-CN" sz="2000" dirty="0">
                    <a:ea typeface="宋体" panose="02010600030101010101" pitchFamily="2" charset="-122"/>
                    <a:cs typeface="Times New Roman" panose="02020603050405020304" pitchFamily="18" charset="0"/>
                  </a:rPr>
                  <a:t>Discounted Return</a:t>
                </a:r>
                <a:r>
                  <a:rPr lang="zh-CN" altLang="zh-CN" sz="2000" dirty="0">
                    <a:ea typeface="宋体" panose="02010600030101010101" pitchFamily="2" charset="-122"/>
                    <a:cs typeface="Times New Roman" panose="02020603050405020304" pitchFamily="18" charset="0"/>
                  </a:rPr>
                  <a:t>）定义如下：</a:t>
                </a:r>
                <a:endParaRPr lang="en-US" altLang="zh-CN" sz="2000" dirty="0">
                  <a:ea typeface="宋体" panose="02010600030101010101" pitchFamily="2" charset="-122"/>
                  <a:cs typeface="Times New Roman" panose="02020603050405020304" pitchFamily="18" charset="0"/>
                </a:endParaRPr>
              </a:p>
              <a:p>
                <a:pPr marL="0" indent="0" algn="just">
                  <a:lnSpc>
                    <a:spcPts val="1345"/>
                  </a:lnSpc>
                  <a:spcBef>
                    <a:spcPts val="300"/>
                  </a:spcBef>
                  <a:spcAft>
                    <a:spcPts val="300"/>
                  </a:spcAft>
                  <a:buNone/>
                </a:pPr>
                <a:endParaRPr lang="en-US" altLang="zh-CN" sz="2000" dirty="0">
                  <a:ea typeface="宋体" panose="02010600030101010101" pitchFamily="2" charset="-122"/>
                  <a:cs typeface="Times New Roman" panose="02020603050405020304" pitchFamily="18" charset="0"/>
                </a:endParaRPr>
              </a:p>
              <a:p>
                <a:pPr marL="0" indent="0" algn="just">
                  <a:lnSpc>
                    <a:spcPts val="1345"/>
                  </a:lnSpc>
                  <a:spcBef>
                    <a:spcPts val="300"/>
                  </a:spcBef>
                  <a:spcAft>
                    <a:spcPts val="300"/>
                  </a:spcAft>
                  <a:buNone/>
                </a:pPr>
                <a:r>
                  <a:rPr lang="en-US" altLang="zh-CN" sz="2000" dirty="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2000" i="1">
                            <a:latin typeface="Cambria Math" panose="02040503050406030204" pitchFamily="18" charset="0"/>
                          </a:rPr>
                        </m:ctrlPr>
                      </m:sSubPr>
                      <m:e>
                        <m:r>
                          <a:rPr lang="en-US" altLang="zh-CN" sz="2000" b="0" i="0" smtClean="0">
                            <a:latin typeface="Cambria Math" panose="02040503050406030204" pitchFamily="18" charset="0"/>
                          </a:rPr>
                          <m:t>                 </m:t>
                        </m:r>
                        <m:r>
                          <a:rPr lang="en-US" altLang="zh-CN" sz="2000">
                            <a:latin typeface="Cambria Math" panose="02040503050406030204" pitchFamily="18" charset="0"/>
                          </a:rPr>
                          <m:t>𝐺</m:t>
                        </m:r>
                      </m:e>
                      <m:sub>
                        <m:r>
                          <a:rPr lang="en-US" altLang="zh-CN" sz="2000">
                            <a:latin typeface="Cambria Math" panose="02040503050406030204" pitchFamily="18" charset="0"/>
                          </a:rPr>
                          <m:t>𝑡</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𝑅</m:t>
                        </m:r>
                      </m:e>
                      <m:sub>
                        <m:r>
                          <a:rPr lang="en-US" altLang="zh-CN" sz="2000">
                            <a:latin typeface="Cambria Math" panose="02040503050406030204" pitchFamily="18" charset="0"/>
                          </a:rPr>
                          <m:t>𝑡</m:t>
                        </m:r>
                        <m:r>
                          <a:rPr lang="en-US" altLang="zh-CN" sz="2000">
                            <a:latin typeface="Cambria Math" panose="02040503050406030204" pitchFamily="18" charset="0"/>
                          </a:rPr>
                          <m:t>+1</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𝛾</m:t>
                        </m:r>
                        <m:r>
                          <a:rPr lang="en-US" altLang="zh-CN" sz="2000">
                            <a:latin typeface="Cambria Math" panose="02040503050406030204" pitchFamily="18" charset="0"/>
                          </a:rPr>
                          <m:t>𝑅</m:t>
                        </m:r>
                      </m:e>
                      <m:sub>
                        <m:r>
                          <a:rPr lang="en-US" altLang="zh-CN" sz="2000">
                            <a:latin typeface="Cambria Math" panose="02040503050406030204" pitchFamily="18" charset="0"/>
                          </a:rPr>
                          <m:t>𝑡</m:t>
                        </m:r>
                        <m:r>
                          <a:rPr lang="en-US" altLang="zh-CN" sz="2000">
                            <a:latin typeface="Cambria Math" panose="02040503050406030204" pitchFamily="18" charset="0"/>
                          </a:rPr>
                          <m:t>+2</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𝛾</m:t>
                            </m:r>
                          </m:e>
                          <m:sup>
                            <m:r>
                              <a:rPr lang="en-US" altLang="zh-CN" sz="2000">
                                <a:latin typeface="Cambria Math" panose="02040503050406030204" pitchFamily="18" charset="0"/>
                              </a:rPr>
                              <m:t>2</m:t>
                            </m:r>
                          </m:sup>
                        </m:sSup>
                        <m:r>
                          <a:rPr lang="en-US" altLang="zh-CN" sz="2000">
                            <a:latin typeface="Cambria Math" panose="02040503050406030204" pitchFamily="18" charset="0"/>
                          </a:rPr>
                          <m:t>𝑅</m:t>
                        </m:r>
                      </m:e>
                      <m:sub>
                        <m:r>
                          <a:rPr lang="en-US" altLang="zh-CN" sz="2000">
                            <a:latin typeface="Cambria Math" panose="02040503050406030204" pitchFamily="18" charset="0"/>
                          </a:rPr>
                          <m:t>𝑡</m:t>
                        </m:r>
                        <m:r>
                          <a:rPr lang="en-US" altLang="zh-CN" sz="2000">
                            <a:latin typeface="Cambria Math" panose="02040503050406030204" pitchFamily="18" charset="0"/>
                          </a:rPr>
                          <m:t>+3</m:t>
                        </m:r>
                      </m:sub>
                    </m:sSub>
                    <m:r>
                      <a:rPr lang="en-US" altLang="zh-CN" sz="2000">
                        <a:latin typeface="Cambria Math" panose="02040503050406030204" pitchFamily="18" charset="0"/>
                      </a:rPr>
                      <m:t>+⋯</m:t>
                    </m:r>
                  </m:oMath>
                </a14:m>
                <a:endParaRPr lang="zh-CN" altLang="zh-CN" sz="2000" dirty="0">
                  <a:ea typeface="宋体" panose="02010600030101010101" pitchFamily="2" charset="-122"/>
                  <a:cs typeface="Times New Roman" panose="02020603050405020304" pitchFamily="18" charset="0"/>
                </a:endParaRPr>
              </a:p>
              <a:p>
                <a:pPr marL="0" indent="0">
                  <a:buNone/>
                </a:pPr>
                <a:r>
                  <a:rPr lang="en-US" altLang="zh-CN" sz="2000" dirty="0">
                    <a:ea typeface="宋体" panose="02010600030101010101" pitchFamily="2" charset="-122"/>
                    <a:cs typeface="Times New Roman" panose="02020603050405020304" pitchFamily="18" charset="0"/>
                  </a:rPr>
                  <a:t>                            </a:t>
                </a:r>
                <a14:m>
                  <m:oMath xmlns:m="http://schemas.openxmlformats.org/officeDocument/2006/math">
                    <m:r>
                      <a:rPr lang="en-US" altLang="zh-CN" sz="2000">
                        <a:latin typeface="Cambria Math" panose="02040503050406030204" pitchFamily="18" charset="0"/>
                      </a:rPr>
                      <m:t>=</m:t>
                    </m:r>
                    <m:nary>
                      <m:naryPr>
                        <m:chr m:val="∑"/>
                        <m:limLoc m:val="undOvr"/>
                        <m:ctrlPr>
                          <a:rPr lang="zh-CN" altLang="zh-CN" sz="2000" i="1">
                            <a:latin typeface="Cambria Math" panose="02040503050406030204" pitchFamily="18" charset="0"/>
                          </a:rPr>
                        </m:ctrlPr>
                      </m:naryPr>
                      <m:sub>
                        <m:r>
                          <a:rPr lang="en-US" altLang="zh-CN" sz="2000">
                            <a:latin typeface="Cambria Math" panose="02040503050406030204" pitchFamily="18" charset="0"/>
                          </a:rPr>
                          <m:t>𝑘</m:t>
                        </m:r>
                        <m:r>
                          <a:rPr lang="en-US" altLang="zh-CN" sz="2000">
                            <a:latin typeface="Cambria Math" panose="02040503050406030204" pitchFamily="18" charset="0"/>
                          </a:rPr>
                          <m:t>=0</m:t>
                        </m:r>
                      </m:sub>
                      <m:sup>
                        <m:r>
                          <a:rPr lang="en-US" altLang="zh-CN" sz="2000">
                            <a:latin typeface="Cambria Math" panose="02040503050406030204" pitchFamily="18" charset="0"/>
                          </a:rPr>
                          <m:t>∞</m:t>
                        </m:r>
                      </m:sup>
                      <m:e>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𝛾</m:t>
                            </m:r>
                          </m:e>
                          <m:sup>
                            <m:r>
                              <a:rPr lang="en-US" altLang="zh-CN" sz="2000">
                                <a:latin typeface="Cambria Math" panose="02040503050406030204" pitchFamily="18" charset="0"/>
                              </a:rPr>
                              <m:t>𝑘</m:t>
                            </m:r>
                          </m:sup>
                        </m:sSup>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𝑅</m:t>
                            </m:r>
                          </m:e>
                          <m:sub>
                            <m:r>
                              <a:rPr lang="en-US" altLang="zh-CN" sz="2000">
                                <a:latin typeface="Cambria Math" panose="02040503050406030204" pitchFamily="18" charset="0"/>
                              </a:rPr>
                              <m:t>𝑡</m:t>
                            </m:r>
                            <m:r>
                              <a:rPr lang="en-US" altLang="zh-CN" sz="2000">
                                <a:latin typeface="Cambria Math" panose="02040503050406030204" pitchFamily="18" charset="0"/>
                              </a:rPr>
                              <m:t>+</m:t>
                            </m:r>
                            <m:r>
                              <a:rPr lang="en-US" altLang="zh-CN" sz="2000">
                                <a:latin typeface="Cambria Math" panose="02040503050406030204" pitchFamily="18" charset="0"/>
                              </a:rPr>
                              <m:t>𝑘</m:t>
                            </m:r>
                            <m:r>
                              <a:rPr lang="en-US" altLang="zh-CN" sz="2000">
                                <a:latin typeface="Cambria Math" panose="02040503050406030204" pitchFamily="18" charset="0"/>
                              </a:rPr>
                              <m:t>+1</m:t>
                            </m:r>
                          </m:sub>
                        </m:sSub>
                      </m:e>
                    </m:nary>
                  </m:oMath>
                </a14:m>
                <a:r>
                  <a:rPr lang="en-US" altLang="zh-CN" sz="2000" dirty="0">
                    <a:ea typeface="宋体" panose="02010600030101010101" pitchFamily="2" charset="-122"/>
                    <a:cs typeface="Times New Roman" panose="02020603050405020304" pitchFamily="18" charset="0"/>
                  </a:rPr>
                  <a:t> </a:t>
                </a:r>
              </a:p>
              <a:p>
                <a:endParaRPr lang="en-US" altLang="zh-CN" b="1" dirty="0"/>
              </a:p>
              <a:p>
                <a:pPr lvl="1"/>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mc:Choice>
        <mc:Fallback xmlns="">
          <p:sp>
            <p:nvSpPr>
              <p:cNvPr id="15" name="内容占位符 5"/>
              <p:cNvSpPr>
                <a:spLocks noGrp="1" noRot="1" noChangeAspect="1" noMove="1" noResize="1" noEditPoints="1" noAdjustHandles="1" noChangeArrowheads="1" noChangeShapeType="1" noTextEdit="1"/>
              </p:cNvSpPr>
              <p:nvPr>
                <p:ph idx="1"/>
              </p:nvPr>
            </p:nvSpPr>
            <p:spPr>
              <a:xfrm>
                <a:off x="428596" y="1571612"/>
                <a:ext cx="8229600" cy="4786346"/>
              </a:xfrm>
              <a:blipFill>
                <a:blip r:embed="rId3"/>
                <a:stretch>
                  <a:fillRect l="-814" t="-1398" r="-222" b="-2160"/>
                </a:stretch>
              </a:blipFill>
              <a:ln>
                <a:solidFill>
                  <a:srgbClr val="0070C0"/>
                </a:solidFill>
              </a:ln>
            </p:spPr>
            <p:txBody>
              <a:bodyPr/>
              <a:lstStyle/>
              <a:p>
                <a:r>
                  <a:rPr lang="zh-CN" altLang="en-US">
                    <a:noFill/>
                  </a:rPr>
                  <a:t> </a:t>
                </a:r>
              </a:p>
            </p:txBody>
          </p:sp>
        </mc:Fallback>
      </mc:AlternateContent>
    </p:spTree>
    <p:extLst>
      <p:ext uri="{BB962C8B-B14F-4D97-AF65-F5344CB8AC3E}">
        <p14:creationId xmlns:p14="http://schemas.microsoft.com/office/powerpoint/2010/main" val="4169095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18</a:t>
            </a:r>
            <a:r>
              <a:rPr lang="zh-CN" altLang="en-US" sz="4000" dirty="0"/>
              <a:t>章 强化学习</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172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常用强化学习算法之间的关系</a:t>
            </a:r>
            <a:endParaRPr lang="en-US" altLang="zh-CN" b="1" dirty="0"/>
          </a:p>
          <a:p>
            <a:endParaRPr lang="en-US" altLang="zh-CN" b="1" dirty="0"/>
          </a:p>
          <a:p>
            <a:pPr lvl="1"/>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pic>
        <p:nvPicPr>
          <p:cNvPr id="6" name="图片 5">
            <a:extLst>
              <a:ext uri="{FF2B5EF4-FFF2-40B4-BE49-F238E27FC236}">
                <a16:creationId xmlns:a16="http://schemas.microsoft.com/office/drawing/2014/main" id="{40200342-2858-DEC2-EDF2-E93DA1A0E06A}"/>
              </a:ext>
            </a:extLst>
          </p:cNvPr>
          <p:cNvPicPr>
            <a:picLocks noChangeAspect="1"/>
          </p:cNvPicPr>
          <p:nvPr/>
        </p:nvPicPr>
        <p:blipFill>
          <a:blip r:embed="rId3"/>
          <a:stretch>
            <a:fillRect/>
          </a:stretch>
        </p:blipFill>
        <p:spPr>
          <a:xfrm>
            <a:off x="485804" y="2204864"/>
            <a:ext cx="8118644" cy="4032448"/>
          </a:xfrm>
          <a:prstGeom prst="rect">
            <a:avLst/>
          </a:prstGeom>
        </p:spPr>
      </p:pic>
    </p:spTree>
    <p:extLst>
      <p:ext uri="{BB962C8B-B14F-4D97-AF65-F5344CB8AC3E}">
        <p14:creationId xmlns:p14="http://schemas.microsoft.com/office/powerpoint/2010/main" val="20218299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18</a:t>
            </a:r>
            <a:r>
              <a:rPr lang="zh-CN" altLang="en-US" sz="4000" dirty="0"/>
              <a:t>章 强化学习</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173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zh-CN" altLang="en-US" b="1" dirty="0"/>
              <a:t>强化学习基本类型（根据优化方法）</a:t>
            </a:r>
            <a:endParaRPr lang="en-US" altLang="zh-CN" b="1" dirty="0"/>
          </a:p>
          <a:p>
            <a:pPr lvl="1"/>
            <a:r>
              <a:rPr lang="zh-CN" altLang="en-US" b="1" dirty="0"/>
              <a:t>基于价值（</a:t>
            </a:r>
            <a:r>
              <a:rPr lang="en-US" altLang="zh-CN" b="1" dirty="0"/>
              <a:t>Value-Based</a:t>
            </a:r>
            <a:r>
              <a:rPr lang="zh-CN" altLang="en-US" b="1" dirty="0"/>
              <a:t>），代表算法有：</a:t>
            </a:r>
            <a:endParaRPr lang="en-US" altLang="zh-CN" b="1" dirty="0"/>
          </a:p>
          <a:p>
            <a:pPr lvl="3"/>
            <a:r>
              <a:rPr lang="en-US" altLang="zh-CN" b="1" dirty="0"/>
              <a:t>Q-Learning</a:t>
            </a:r>
          </a:p>
          <a:p>
            <a:pPr lvl="3"/>
            <a:r>
              <a:rPr lang="en-US" altLang="zh-CN" b="1" dirty="0"/>
              <a:t>SARSA</a:t>
            </a:r>
            <a:r>
              <a:rPr lang="zh-CN" altLang="en-US" b="1" dirty="0"/>
              <a:t>、</a:t>
            </a:r>
            <a:r>
              <a:rPr lang="en-US" altLang="zh-CN" b="1" dirty="0"/>
              <a:t>DQN</a:t>
            </a:r>
          </a:p>
          <a:p>
            <a:pPr lvl="1"/>
            <a:r>
              <a:rPr lang="zh-CN" altLang="en-US" b="1" dirty="0"/>
              <a:t>基于策略（</a:t>
            </a:r>
            <a:r>
              <a:rPr lang="en-US" altLang="zh-CN" b="1" dirty="0"/>
              <a:t>Policy-Based</a:t>
            </a:r>
            <a:r>
              <a:rPr lang="zh-CN" altLang="en-US" b="1" dirty="0"/>
              <a:t>），代表算法有：</a:t>
            </a:r>
            <a:endParaRPr lang="en-US" altLang="zh-CN" b="1" dirty="0"/>
          </a:p>
          <a:p>
            <a:pPr lvl="3"/>
            <a:r>
              <a:rPr lang="en-US" altLang="zh-CN" b="1" dirty="0"/>
              <a:t>Policy Gradient</a:t>
            </a:r>
          </a:p>
          <a:p>
            <a:pPr lvl="1"/>
            <a:r>
              <a:rPr lang="zh-CN" altLang="en-US" b="1" dirty="0"/>
              <a:t>两种方法的异同</a:t>
            </a:r>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pic>
        <p:nvPicPr>
          <p:cNvPr id="605186" name="Picture 2"/>
          <p:cNvPicPr>
            <a:picLocks noChangeAspect="1" noChangeArrowheads="1"/>
          </p:cNvPicPr>
          <p:nvPr/>
        </p:nvPicPr>
        <p:blipFill>
          <a:blip r:embed="rId3"/>
          <a:srcRect/>
          <a:stretch>
            <a:fillRect/>
          </a:stretch>
        </p:blipFill>
        <p:spPr bwMode="auto">
          <a:xfrm>
            <a:off x="1071538" y="4500570"/>
            <a:ext cx="6715172" cy="1714512"/>
          </a:xfrm>
          <a:prstGeom prst="rect">
            <a:avLst/>
          </a:prstGeom>
          <a:noFill/>
          <a:ln w="9525">
            <a:noFill/>
            <a:miter lim="800000"/>
            <a:headEnd/>
            <a:tailEnd/>
          </a:ln>
          <a:effec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18</a:t>
            </a:r>
            <a:r>
              <a:rPr lang="zh-CN" altLang="en-US" sz="4000" dirty="0"/>
              <a:t>章 强化学习</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174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p:cNvSpPr/>
          <p:nvPr/>
        </p:nvSpPr>
        <p:spPr>
          <a:xfrm>
            <a:off x="928662" y="1714488"/>
            <a:ext cx="3071834" cy="369332"/>
          </a:xfrm>
          <a:prstGeom prst="rect">
            <a:avLst/>
          </a:prstGeom>
        </p:spPr>
        <p:txBody>
          <a:bodyPr wrap="square">
            <a:spAutoFit/>
          </a:bodyPr>
          <a:lstStyle/>
          <a:p>
            <a:r>
              <a:rPr lang="en-US" altLang="zh-CN" b="1" dirty="0"/>
              <a:t>Q-Learning</a:t>
            </a:r>
            <a:r>
              <a:rPr lang="zh-CN" altLang="en-US" b="1" dirty="0"/>
              <a:t>核心算法：</a:t>
            </a:r>
            <a:endParaRPr lang="en-US" altLang="zh-CN" b="1" dirty="0"/>
          </a:p>
        </p:txBody>
      </p:sp>
      <p:sp>
        <p:nvSpPr>
          <p:cNvPr id="14" name="矩形 13"/>
          <p:cNvSpPr/>
          <p:nvPr/>
        </p:nvSpPr>
        <p:spPr>
          <a:xfrm>
            <a:off x="785786" y="4357694"/>
            <a:ext cx="6215106" cy="1477328"/>
          </a:xfrm>
          <a:prstGeom prst="rect">
            <a:avLst/>
          </a:prstGeom>
        </p:spPr>
        <p:txBody>
          <a:bodyPr wrap="square">
            <a:spAutoFit/>
          </a:bodyPr>
          <a:lstStyle/>
          <a:p>
            <a:r>
              <a:rPr lang="zh-CN" altLang="en-US" b="1" dirty="0"/>
              <a:t>参数说明：</a:t>
            </a:r>
            <a:endParaRPr lang="en-US" altLang="zh-CN" b="1" dirty="0"/>
          </a:p>
          <a:p>
            <a:r>
              <a:rPr lang="en-US" altLang="zh-CN" b="1" dirty="0"/>
              <a:t>	</a:t>
            </a:r>
            <a:r>
              <a:rPr lang="zh-CN" altLang="en-US" b="1" dirty="0"/>
              <a:t>学习率：决定新样本信息覆盖之前信息的比率</a:t>
            </a:r>
            <a:endParaRPr lang="en-US" altLang="zh-CN" b="1" dirty="0"/>
          </a:p>
          <a:p>
            <a:r>
              <a:rPr lang="en-US" altLang="zh-CN" b="1" dirty="0"/>
              <a:t>	</a:t>
            </a:r>
            <a:r>
              <a:rPr lang="zh-CN" altLang="en-US" b="1" dirty="0"/>
              <a:t>衰减系数：决定未来奖励在学习中的重要性，一般</a:t>
            </a:r>
            <a:r>
              <a:rPr lang="en-US" altLang="zh-CN" b="1" dirty="0"/>
              <a:t>	</a:t>
            </a:r>
            <a:r>
              <a:rPr lang="zh-CN" altLang="en-US" b="1" dirty="0"/>
              <a:t>取在（</a:t>
            </a:r>
            <a:r>
              <a:rPr lang="en-US" altLang="zh-CN" b="1" dirty="0"/>
              <a:t>0,1</a:t>
            </a:r>
            <a:r>
              <a:rPr lang="zh-CN" altLang="en-US" b="1" dirty="0"/>
              <a:t>）之间，如</a:t>
            </a:r>
            <a:r>
              <a:rPr lang="en-US" altLang="zh-CN" b="1" dirty="0"/>
              <a:t>0.9</a:t>
            </a:r>
          </a:p>
          <a:p>
            <a:endParaRPr lang="en-US" altLang="zh-CN" b="1" dirty="0"/>
          </a:p>
        </p:txBody>
      </p:sp>
      <p:sp>
        <p:nvSpPr>
          <p:cNvPr id="11" name="内容占位符 10"/>
          <p:cNvSpPr>
            <a:spLocks noGrp="1"/>
          </p:cNvSpPr>
          <p:nvPr>
            <p:ph idx="1"/>
          </p:nvPr>
        </p:nvSpPr>
        <p:spPr>
          <a:xfrm>
            <a:off x="457200" y="2071678"/>
            <a:ext cx="8229600" cy="4252922"/>
          </a:xfrm>
        </p:spPr>
        <p:txBody>
          <a:bodyPr/>
          <a:lstStyle/>
          <a:p>
            <a:endParaRPr lang="zh-CN" altLang="en-US" dirty="0"/>
          </a:p>
        </p:txBody>
      </p:sp>
      <p:pic>
        <p:nvPicPr>
          <p:cNvPr id="604162" name="Picture 2"/>
          <p:cNvPicPr>
            <a:picLocks noChangeAspect="1" noChangeArrowheads="1"/>
          </p:cNvPicPr>
          <p:nvPr/>
        </p:nvPicPr>
        <p:blipFill>
          <a:blip r:embed="rId3"/>
          <a:srcRect/>
          <a:stretch>
            <a:fillRect/>
          </a:stretch>
        </p:blipFill>
        <p:spPr bwMode="auto">
          <a:xfrm>
            <a:off x="785786" y="2143116"/>
            <a:ext cx="6572296" cy="2200275"/>
          </a:xfrm>
          <a:prstGeom prst="rect">
            <a:avLst/>
          </a:prstGeom>
          <a:noFill/>
          <a:ln w="9525">
            <a:noFill/>
            <a:miter lim="800000"/>
            <a:headEnd/>
            <a:tailEnd/>
          </a:ln>
          <a:effec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18</a:t>
            </a:r>
            <a:r>
              <a:rPr lang="zh-CN" altLang="en-US" sz="4000" dirty="0"/>
              <a:t>章 强化学习</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175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p:cNvSpPr/>
          <p:nvPr/>
        </p:nvSpPr>
        <p:spPr>
          <a:xfrm>
            <a:off x="928662" y="1714488"/>
            <a:ext cx="3071834" cy="369332"/>
          </a:xfrm>
          <a:prstGeom prst="rect">
            <a:avLst/>
          </a:prstGeom>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SARSA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算法的运行结果</a:t>
            </a:r>
            <a:r>
              <a:rPr lang="zh-CN" altLang="en-US" b="1" dirty="0"/>
              <a:t>：</a:t>
            </a:r>
            <a:endParaRPr lang="en-US" altLang="zh-CN" b="1" dirty="0"/>
          </a:p>
        </p:txBody>
      </p:sp>
      <p:pic>
        <p:nvPicPr>
          <p:cNvPr id="2" name="图片 1">
            <a:extLst>
              <a:ext uri="{FF2B5EF4-FFF2-40B4-BE49-F238E27FC236}">
                <a16:creationId xmlns:a16="http://schemas.microsoft.com/office/drawing/2014/main" id="{5D2A2A9D-BF3E-F680-CBD5-5ABB322ED369}"/>
              </a:ext>
            </a:extLst>
          </p:cNvPr>
          <p:cNvPicPr>
            <a:picLocks noChangeAspect="1"/>
          </p:cNvPicPr>
          <p:nvPr/>
        </p:nvPicPr>
        <p:blipFill>
          <a:blip r:embed="rId3"/>
          <a:srcRect/>
          <a:stretch>
            <a:fillRect/>
          </a:stretch>
        </p:blipFill>
        <p:spPr>
          <a:xfrm>
            <a:off x="961702" y="2276872"/>
            <a:ext cx="7138690" cy="3960440"/>
          </a:xfrm>
          <a:prstGeom prst="rect">
            <a:avLst/>
          </a:prstGeom>
          <a:noFill/>
          <a:ln w="9525">
            <a:noFill/>
            <a:miter lim="800000"/>
            <a:headEnd/>
            <a:tailEnd/>
          </a:ln>
        </p:spPr>
      </p:pic>
    </p:spTree>
    <p:extLst>
      <p:ext uri="{BB962C8B-B14F-4D97-AF65-F5344CB8AC3E}">
        <p14:creationId xmlns:p14="http://schemas.microsoft.com/office/powerpoint/2010/main" val="4297254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19</a:t>
            </a:r>
            <a:r>
              <a:rPr lang="zh-CN" altLang="en-US" sz="4000" dirty="0"/>
              <a:t>章 深度强化学习</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176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en-US" altLang="zh-CN" b="1" dirty="0"/>
              <a:t>DQN(Deep Q Network)</a:t>
            </a:r>
          </a:p>
          <a:p>
            <a:pPr lvl="2"/>
            <a:r>
              <a:rPr lang="en-US" altLang="zh-CN" b="1" dirty="0"/>
              <a:t>DQN</a:t>
            </a:r>
            <a:r>
              <a:rPr lang="zh-CN" altLang="en-US" b="1" dirty="0"/>
              <a:t>使用深度神经网络来表示</a:t>
            </a:r>
            <a:r>
              <a:rPr lang="en-US" altLang="zh-CN" b="1" dirty="0"/>
              <a:t>Q</a:t>
            </a:r>
            <a:r>
              <a:rPr lang="zh-CN" altLang="en-US" b="1" dirty="0"/>
              <a:t>函数</a:t>
            </a:r>
            <a:endParaRPr lang="en-US" altLang="zh-CN" b="1" dirty="0"/>
          </a:p>
          <a:p>
            <a:pPr lvl="2"/>
            <a:r>
              <a:rPr lang="en-US" altLang="zh-CN" b="1" dirty="0"/>
              <a:t>DQN</a:t>
            </a:r>
            <a:r>
              <a:rPr lang="zh-CN" altLang="en-US" b="1" dirty="0"/>
              <a:t>对</a:t>
            </a:r>
            <a:r>
              <a:rPr lang="en-US" altLang="zh-CN" b="1" dirty="0"/>
              <a:t>Q-Learning</a:t>
            </a:r>
            <a:r>
              <a:rPr lang="zh-CN" altLang="en-US" b="1" dirty="0"/>
              <a:t>的重要改进</a:t>
            </a:r>
            <a:endParaRPr lang="en-US" altLang="zh-CN" b="1" dirty="0"/>
          </a:p>
          <a:p>
            <a:pPr lvl="4"/>
            <a:r>
              <a:rPr lang="zh-CN" altLang="en-US" b="1" dirty="0"/>
              <a:t>引入卷积层（</a:t>
            </a:r>
            <a:r>
              <a:rPr lang="en-US" altLang="zh-CN" b="1" dirty="0"/>
              <a:t>CNN</a:t>
            </a:r>
            <a:r>
              <a:rPr lang="zh-CN" altLang="en-US" b="1" dirty="0"/>
              <a:t>）</a:t>
            </a:r>
            <a:endParaRPr lang="en-US" altLang="zh-CN" b="1" dirty="0"/>
          </a:p>
          <a:p>
            <a:pPr lvl="4"/>
            <a:r>
              <a:rPr lang="zh-CN" altLang="en-US" b="1" dirty="0"/>
              <a:t>使用</a:t>
            </a:r>
            <a:r>
              <a:rPr lang="en-US" altLang="zh-CN" b="1" dirty="0"/>
              <a:t>Reward</a:t>
            </a:r>
            <a:r>
              <a:rPr lang="zh-CN" altLang="en-US" b="1" dirty="0"/>
              <a:t>构造标签</a:t>
            </a:r>
            <a:endParaRPr lang="en-US" altLang="zh-CN" b="1" dirty="0"/>
          </a:p>
          <a:p>
            <a:pPr lvl="4"/>
            <a:r>
              <a:rPr lang="zh-CN" altLang="en-US" b="1" dirty="0"/>
              <a:t>引入经验回放（</a:t>
            </a:r>
            <a:r>
              <a:rPr lang="en-US" altLang="zh-CN" b="1" dirty="0"/>
              <a:t>Experience Replay</a:t>
            </a:r>
            <a:r>
              <a:rPr lang="zh-CN" altLang="en-US" b="1" dirty="0"/>
              <a:t>）技术</a:t>
            </a:r>
            <a:endParaRPr lang="en-US" altLang="zh-CN" b="1" dirty="0"/>
          </a:p>
          <a:p>
            <a:pPr lvl="4"/>
            <a:r>
              <a:rPr lang="zh-CN" altLang="en-US" b="1" dirty="0"/>
              <a:t>使用一个辅助网络（</a:t>
            </a:r>
            <a:r>
              <a:rPr lang="en-US" altLang="zh-CN" b="1" dirty="0"/>
              <a:t>Target DQN</a:t>
            </a:r>
            <a:r>
              <a:rPr lang="zh-CN" altLang="en-US" b="1" dirty="0"/>
              <a:t>）</a:t>
            </a:r>
            <a:endParaRPr lang="en-US" altLang="zh-CN" b="1" dirty="0"/>
          </a:p>
          <a:p>
            <a:pPr lvl="4"/>
            <a:endParaRPr lang="en-US" altLang="zh-CN" b="1" dirty="0"/>
          </a:p>
          <a:p>
            <a:pPr lvl="3"/>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19</a:t>
            </a:r>
            <a:r>
              <a:rPr lang="zh-CN" altLang="en-US" sz="4000" dirty="0"/>
              <a:t>章 深度强化学习</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177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6346"/>
          </a:xfrm>
          <a:ln>
            <a:solidFill>
              <a:srgbClr val="0070C0"/>
            </a:solidFill>
          </a:ln>
        </p:spPr>
        <p:txBody>
          <a:bodyPr/>
          <a:lstStyle/>
          <a:p>
            <a:r>
              <a:rPr lang="en-US" altLang="zh-CN" b="1" dirty="0"/>
              <a:t>DQN</a:t>
            </a:r>
            <a:r>
              <a:rPr lang="zh-CN" altLang="en-US" b="1" dirty="0"/>
              <a:t>算法流程</a:t>
            </a:r>
            <a:endParaRPr lang="en-US" altLang="zh-CN" b="1" dirty="0"/>
          </a:p>
          <a:p>
            <a:pPr lvl="3"/>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sp>
        <p:nvSpPr>
          <p:cNvPr id="2" name="Rectangle 2">
            <a:extLst>
              <a:ext uri="{FF2B5EF4-FFF2-40B4-BE49-F238E27FC236}">
                <a16:creationId xmlns:a16="http://schemas.microsoft.com/office/drawing/2014/main" id="{67EB295F-96BD-C154-524A-F654B0303F8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4EBA8B59-4E59-4DE5-2D1E-238A360F2E96}"/>
              </a:ext>
            </a:extLst>
          </p:cNvPr>
          <p:cNvGraphicFramePr>
            <a:graphicFrameLocks noChangeAspect="1"/>
          </p:cNvGraphicFramePr>
          <p:nvPr>
            <p:extLst>
              <p:ext uri="{D42A27DB-BD31-4B8C-83A1-F6EECF244321}">
                <p14:modId xmlns:p14="http://schemas.microsoft.com/office/powerpoint/2010/main" val="2979586821"/>
              </p:ext>
            </p:extLst>
          </p:nvPr>
        </p:nvGraphicFramePr>
        <p:xfrm>
          <a:off x="768916" y="2041524"/>
          <a:ext cx="7403484" cy="3979763"/>
        </p:xfrm>
        <a:graphic>
          <a:graphicData uri="http://schemas.openxmlformats.org/presentationml/2006/ole">
            <mc:AlternateContent xmlns:mc="http://schemas.openxmlformats.org/markup-compatibility/2006">
              <mc:Choice xmlns:v="urn:schemas-microsoft-com:vml" Requires="v">
                <p:oleObj name="Visio" r:id="rId3" imgW="6821602" imgH="3591161" progId="Visio.Drawing.11">
                  <p:embed/>
                </p:oleObj>
              </mc:Choice>
              <mc:Fallback>
                <p:oleObj name="Visio" r:id="rId3" imgW="6821602" imgH="359116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916" y="2041524"/>
                        <a:ext cx="7403484" cy="3979763"/>
                      </a:xfrm>
                      <a:prstGeom prst="rect">
                        <a:avLst/>
                      </a:prstGeom>
                      <a:noFill/>
                    </p:spPr>
                  </p:pic>
                </p:oleObj>
              </mc:Fallback>
            </mc:AlternateContent>
          </a:graphicData>
        </a:graphic>
      </p:graphicFrame>
    </p:spTree>
    <p:extLst>
      <p:ext uri="{BB962C8B-B14F-4D97-AF65-F5344CB8AC3E}">
        <p14:creationId xmlns:p14="http://schemas.microsoft.com/office/powerpoint/2010/main" val="15027604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19</a:t>
            </a:r>
            <a:r>
              <a:rPr lang="zh-CN" altLang="en-US" sz="4000" dirty="0"/>
              <a:t>章 深度强化学习</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178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647112" y="1582425"/>
            <a:ext cx="7891475" cy="4786346"/>
          </a:xfrm>
          <a:ln>
            <a:solidFill>
              <a:srgbClr val="0070C0"/>
            </a:solidFill>
          </a:ln>
        </p:spPr>
        <p:txBody>
          <a:bodyPr/>
          <a:lstStyle/>
          <a:p>
            <a:r>
              <a:rPr lang="en-US" altLang="zh-CN" b="1" dirty="0"/>
              <a:t>DQN(Deep Q Network)</a:t>
            </a:r>
            <a:r>
              <a:rPr lang="zh-CN" altLang="en-US" b="1" dirty="0"/>
              <a:t>运行场景</a:t>
            </a:r>
            <a:endParaRPr lang="en-US" altLang="zh-CN" b="1" dirty="0"/>
          </a:p>
          <a:p>
            <a:endParaRPr lang="en-US" altLang="zh-CN" b="1" dirty="0"/>
          </a:p>
          <a:p>
            <a:pPr lvl="3"/>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pic>
        <p:nvPicPr>
          <p:cNvPr id="4098" name="Picture 2">
            <a:extLst>
              <a:ext uri="{FF2B5EF4-FFF2-40B4-BE49-F238E27FC236}">
                <a16:creationId xmlns:a16="http://schemas.microsoft.com/office/drawing/2014/main" id="{04B7F4AE-267E-D86B-6789-286AF81CC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204864"/>
            <a:ext cx="7416824"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5043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附录</a:t>
            </a:r>
            <a:r>
              <a:rPr lang="en-US" altLang="zh-CN" sz="4000" dirty="0"/>
              <a:t>C</a:t>
            </a:r>
            <a:r>
              <a:rPr lang="zh-CN" altLang="en-US" sz="4000" dirty="0"/>
              <a:t> </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179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611560" y="1484785"/>
            <a:ext cx="7927027" cy="4883986"/>
          </a:xfrm>
          <a:ln>
            <a:solidFill>
              <a:srgbClr val="0070C0"/>
            </a:solidFill>
          </a:ln>
        </p:spPr>
        <p:txBody>
          <a:bodyPr/>
          <a:lstStyle/>
          <a:p>
            <a:r>
              <a:rPr lang="zh-CN" altLang="en-US" b="1" dirty="0"/>
              <a:t>用</a:t>
            </a:r>
            <a:r>
              <a:rPr lang="en-US" altLang="zh-CN" b="1" i="0" dirty="0" err="1">
                <a:solidFill>
                  <a:srgbClr val="000000"/>
                </a:solidFill>
                <a:effectLst/>
                <a:latin typeface="Helvetica Neue"/>
              </a:rPr>
              <a:t>einsum</a:t>
            </a:r>
            <a:r>
              <a:rPr lang="zh-CN" altLang="en-US" b="1" i="0" dirty="0">
                <a:solidFill>
                  <a:srgbClr val="000000"/>
                </a:solidFill>
                <a:effectLst/>
                <a:latin typeface="Helvetica Neue"/>
              </a:rPr>
              <a:t>简单</a:t>
            </a:r>
            <a:r>
              <a:rPr lang="zh-CN" altLang="en-US" b="1" dirty="0">
                <a:solidFill>
                  <a:srgbClr val="000000"/>
                </a:solidFill>
                <a:latin typeface="Helvetica Neue"/>
              </a:rPr>
              <a:t>实现如下矩阵运算</a:t>
            </a:r>
            <a:endParaRPr lang="en-US" altLang="zh-CN" b="1" dirty="0"/>
          </a:p>
          <a:p>
            <a:endParaRPr lang="en-US" altLang="zh-CN" b="1" dirty="0"/>
          </a:p>
          <a:p>
            <a:pPr lvl="3"/>
            <a:endParaRPr lang="en-US" altLang="zh-CN" b="1" dirty="0"/>
          </a:p>
          <a:p>
            <a:pPr>
              <a:buNone/>
            </a:pPr>
            <a:endParaRPr lang="en-US" altLang="zh-CN" b="1" dirty="0"/>
          </a:p>
          <a:p>
            <a:endParaRPr lang="en-US" altLang="zh-CN" b="1" dirty="0"/>
          </a:p>
          <a:p>
            <a:endParaRPr lang="en-US" altLang="zh-CN" b="1" dirty="0"/>
          </a:p>
          <a:p>
            <a:endParaRPr lang="en-US" altLang="zh-CN" b="1" dirty="0"/>
          </a:p>
          <a:p>
            <a:endParaRPr lang="en-US" altLang="zh-CN" b="1" dirty="0"/>
          </a:p>
          <a:p>
            <a:pPr lvl="3"/>
            <a:endParaRPr lang="en-US" altLang="zh-CN" b="1" dirty="0"/>
          </a:p>
          <a:p>
            <a:pPr lvl="3"/>
            <a:endParaRPr lang="en-US" altLang="zh-CN" b="1" dirty="0"/>
          </a:p>
          <a:p>
            <a:pPr lvl="2"/>
            <a:endParaRPr lang="en-US" altLang="zh-CN" b="1" dirty="0"/>
          </a:p>
        </p:txBody>
      </p:sp>
      <p:pic>
        <p:nvPicPr>
          <p:cNvPr id="6146" name="Picture 2">
            <a:extLst>
              <a:ext uri="{FF2B5EF4-FFF2-40B4-BE49-F238E27FC236}">
                <a16:creationId xmlns:a16="http://schemas.microsoft.com/office/drawing/2014/main" id="{36B781FC-EB2E-CE41-50D5-01F579446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413" y="2132856"/>
            <a:ext cx="7783011"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77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2</a:t>
            </a:r>
            <a:r>
              <a:rPr lang="zh-CN" altLang="en-US" sz="5400" dirty="0"/>
              <a:t>章 </a:t>
            </a:r>
            <a:r>
              <a:rPr lang="en-US" altLang="zh-CN" sz="5400" dirty="0" err="1"/>
              <a:t>PyTorch</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18</a:t>
            </a:fld>
            <a:endParaRPr lang="zh-CN" altLang="en-US" sz="2400" dirty="0"/>
          </a:p>
        </p:txBody>
      </p:sp>
      <p:sp>
        <p:nvSpPr>
          <p:cNvPr id="6" name="内容占位符 5"/>
          <p:cNvSpPr>
            <a:spLocks noGrp="1"/>
          </p:cNvSpPr>
          <p:nvPr>
            <p:ph idx="1"/>
          </p:nvPr>
        </p:nvSpPr>
        <p:spPr>
          <a:xfrm>
            <a:off x="457200" y="1500175"/>
            <a:ext cx="8229600" cy="571503"/>
          </a:xfrm>
          <a:ln>
            <a:solidFill>
              <a:srgbClr val="0070C0"/>
            </a:solidFill>
          </a:ln>
        </p:spPr>
        <p:txBody>
          <a:bodyPr/>
          <a:lstStyle/>
          <a:p>
            <a:r>
              <a:rPr lang="en-US" b="1" dirty="0"/>
              <a:t>Tensor</a:t>
            </a:r>
            <a:r>
              <a:rPr lang="zh-CN" altLang="en-US" b="1" dirty="0"/>
              <a:t>与</a:t>
            </a:r>
            <a:r>
              <a:rPr lang="en-US" altLang="zh-CN" b="1" dirty="0" err="1"/>
              <a:t>NumPy</a:t>
            </a:r>
            <a:r>
              <a:rPr lang="zh-CN" altLang="en-US" b="1" dirty="0"/>
              <a:t>的异同</a:t>
            </a:r>
            <a:endParaRPr lang="en-US" altLang="zh-CN" b="1" dirty="0"/>
          </a:p>
          <a:p>
            <a:endParaRPr lang="en-US" altLang="zh-CN" dirty="0"/>
          </a:p>
        </p:txBody>
      </p:sp>
      <p:graphicFrame>
        <p:nvGraphicFramePr>
          <p:cNvPr id="7" name="表格 6"/>
          <p:cNvGraphicFramePr>
            <a:graphicFrameLocks noGrp="1"/>
          </p:cNvGraphicFramePr>
          <p:nvPr/>
        </p:nvGraphicFramePr>
        <p:xfrm>
          <a:off x="785786" y="2143116"/>
          <a:ext cx="7858179" cy="3929090"/>
        </p:xfrm>
        <a:graphic>
          <a:graphicData uri="http://schemas.openxmlformats.org/drawingml/2006/table">
            <a:tbl>
              <a:tblPr/>
              <a:tblGrid>
                <a:gridCol w="529022">
                  <a:extLst>
                    <a:ext uri="{9D8B030D-6E8A-4147-A177-3AD203B41FA5}">
                      <a16:colId xmlns:a16="http://schemas.microsoft.com/office/drawing/2014/main" val="20000"/>
                    </a:ext>
                  </a:extLst>
                </a:gridCol>
                <a:gridCol w="4074203">
                  <a:extLst>
                    <a:ext uri="{9D8B030D-6E8A-4147-A177-3AD203B41FA5}">
                      <a16:colId xmlns:a16="http://schemas.microsoft.com/office/drawing/2014/main" val="20001"/>
                    </a:ext>
                  </a:extLst>
                </a:gridCol>
                <a:gridCol w="3254954">
                  <a:extLst>
                    <a:ext uri="{9D8B030D-6E8A-4147-A177-3AD203B41FA5}">
                      <a16:colId xmlns:a16="http://schemas.microsoft.com/office/drawing/2014/main" val="20002"/>
                    </a:ext>
                  </a:extLst>
                </a:gridCol>
              </a:tblGrid>
              <a:tr h="660839">
                <a:tc>
                  <a:txBody>
                    <a:bodyPr/>
                    <a:lstStyle/>
                    <a:p>
                      <a:pPr algn="l">
                        <a:lnSpc>
                          <a:spcPts val="1345"/>
                        </a:lnSpc>
                        <a:spcBef>
                          <a:spcPts val="300"/>
                        </a:spcBef>
                        <a:spcAft>
                          <a:spcPts val="0"/>
                        </a:spcAft>
                      </a:pPr>
                      <a:r>
                        <a:rPr lang="zh-CN" sz="1050" b="1" kern="0" dirty="0">
                          <a:solidFill>
                            <a:srgbClr val="677489"/>
                          </a:solidFill>
                          <a:latin typeface="Helvetica Neue"/>
                          <a:ea typeface="宋体"/>
                          <a:cs typeface="宋体"/>
                        </a:rPr>
                        <a:t>对比项</a:t>
                      </a:r>
                      <a:endParaRPr lang="zh-CN" sz="1050" kern="100" dirty="0">
                        <a:latin typeface="Calibri"/>
                        <a:ea typeface="宋体"/>
                        <a:cs typeface="Times New Roman"/>
                      </a:endParaRPr>
                    </a:p>
                  </a:txBody>
                  <a:tcPr marL="121920" marR="121920"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ts val="1345"/>
                        </a:lnSpc>
                        <a:spcBef>
                          <a:spcPts val="300"/>
                        </a:spcBef>
                        <a:spcAft>
                          <a:spcPts val="0"/>
                        </a:spcAft>
                      </a:pPr>
                      <a:r>
                        <a:rPr lang="en-US" sz="1400" b="1" kern="0">
                          <a:solidFill>
                            <a:srgbClr val="677489"/>
                          </a:solidFill>
                          <a:latin typeface="Helvetica Neue"/>
                          <a:ea typeface="宋体"/>
                          <a:cs typeface="宋体"/>
                        </a:rPr>
                        <a:t>NumPy</a:t>
                      </a:r>
                      <a:endParaRPr lang="zh-CN" sz="1050" kern="100">
                        <a:latin typeface="Calibri"/>
                        <a:ea typeface="宋体"/>
                        <a:cs typeface="Times New Roman"/>
                      </a:endParaRPr>
                    </a:p>
                  </a:txBody>
                  <a:tcPr marL="121920" marR="121920"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ts val="1345"/>
                        </a:lnSpc>
                        <a:spcBef>
                          <a:spcPts val="300"/>
                        </a:spcBef>
                        <a:spcAft>
                          <a:spcPts val="0"/>
                        </a:spcAft>
                      </a:pPr>
                      <a:r>
                        <a:rPr lang="en-US" sz="1400" b="1" kern="0">
                          <a:solidFill>
                            <a:srgbClr val="677489"/>
                          </a:solidFill>
                          <a:latin typeface="Helvetica Neue"/>
                          <a:ea typeface="宋体"/>
                          <a:cs typeface="宋体"/>
                        </a:rPr>
                        <a:t>Tensor</a:t>
                      </a:r>
                      <a:endParaRPr lang="zh-CN" sz="1050" kern="100">
                        <a:latin typeface="Calibri"/>
                        <a:ea typeface="宋体"/>
                        <a:cs typeface="Times New Roman"/>
                      </a:endParaRPr>
                    </a:p>
                  </a:txBody>
                  <a:tcPr marL="121920" marR="121920"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660839">
                <a:tc>
                  <a:txBody>
                    <a:bodyPr/>
                    <a:lstStyle/>
                    <a:p>
                      <a:pPr algn="l">
                        <a:lnSpc>
                          <a:spcPts val="1345"/>
                        </a:lnSpc>
                        <a:spcBef>
                          <a:spcPts val="300"/>
                        </a:spcBef>
                        <a:spcAft>
                          <a:spcPts val="0"/>
                        </a:spcAft>
                      </a:pPr>
                      <a:r>
                        <a:rPr lang="zh-CN" sz="1050" kern="0">
                          <a:solidFill>
                            <a:srgbClr val="333333"/>
                          </a:solidFill>
                          <a:latin typeface="Helvetica Neue"/>
                          <a:ea typeface="宋体"/>
                          <a:cs typeface="宋体"/>
                        </a:rPr>
                        <a:t>相同点</a:t>
                      </a:r>
                      <a:endParaRPr lang="zh-CN" sz="1050" kern="100">
                        <a:latin typeface="Calibri"/>
                        <a:ea typeface="宋体"/>
                        <a:cs typeface="Times New Roman"/>
                      </a:endParaRPr>
                    </a:p>
                  </a:txBody>
                  <a:tcPr marL="121920" marR="121920"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ts val="1345"/>
                        </a:lnSpc>
                        <a:spcBef>
                          <a:spcPts val="300"/>
                        </a:spcBef>
                        <a:spcAft>
                          <a:spcPts val="0"/>
                        </a:spcAft>
                      </a:pPr>
                      <a:r>
                        <a:rPr lang="zh-CN" sz="1050" kern="0">
                          <a:solidFill>
                            <a:srgbClr val="333333"/>
                          </a:solidFill>
                          <a:latin typeface="Helvetica Neue"/>
                          <a:ea typeface="宋体"/>
                          <a:cs typeface="宋体"/>
                        </a:rPr>
                        <a:t>可以定义多维数组，进行切片、改变维度、数学运算等</a:t>
                      </a:r>
                      <a:endParaRPr lang="zh-CN" sz="1050" kern="100">
                        <a:latin typeface="Calibri"/>
                        <a:ea typeface="宋体"/>
                        <a:cs typeface="Times New Roman"/>
                      </a:endParaRPr>
                    </a:p>
                  </a:txBody>
                  <a:tcPr marL="121920" marR="121920"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ts val="1345"/>
                        </a:lnSpc>
                        <a:spcBef>
                          <a:spcPts val="300"/>
                        </a:spcBef>
                        <a:spcAft>
                          <a:spcPts val="0"/>
                        </a:spcAft>
                      </a:pPr>
                      <a:r>
                        <a:rPr lang="zh-CN" sz="1050" kern="0">
                          <a:solidFill>
                            <a:srgbClr val="333333"/>
                          </a:solidFill>
                          <a:latin typeface="Helvetica Neue"/>
                          <a:ea typeface="宋体"/>
                          <a:cs typeface="宋体"/>
                        </a:rPr>
                        <a:t>可以定义多维数组，进行切片、改变维度、数学运算等</a:t>
                      </a:r>
                      <a:endParaRPr lang="zh-CN" sz="1050" kern="100">
                        <a:latin typeface="Calibri"/>
                        <a:ea typeface="宋体"/>
                        <a:cs typeface="Times New Roman"/>
                      </a:endParaRPr>
                    </a:p>
                  </a:txBody>
                  <a:tcPr marL="121920" marR="121920"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607412">
                <a:tc>
                  <a:txBody>
                    <a:bodyPr/>
                    <a:lstStyle/>
                    <a:p>
                      <a:pPr algn="l">
                        <a:lnSpc>
                          <a:spcPts val="1345"/>
                        </a:lnSpc>
                        <a:spcBef>
                          <a:spcPts val="300"/>
                        </a:spcBef>
                        <a:spcAft>
                          <a:spcPts val="0"/>
                        </a:spcAft>
                      </a:pPr>
                      <a:r>
                        <a:rPr lang="zh-CN" sz="1050" kern="0">
                          <a:solidFill>
                            <a:srgbClr val="333333"/>
                          </a:solidFill>
                          <a:latin typeface="Helvetica Neue"/>
                          <a:ea typeface="宋体"/>
                          <a:cs typeface="宋体"/>
                        </a:rPr>
                        <a:t>不同点</a:t>
                      </a:r>
                      <a:endParaRPr lang="zh-CN" sz="1050" kern="100">
                        <a:latin typeface="Calibri"/>
                        <a:ea typeface="宋体"/>
                        <a:cs typeface="Times New Roman"/>
                      </a:endParaRPr>
                    </a:p>
                  </a:txBody>
                  <a:tcPr marL="121920" marR="121920"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ts val="1345"/>
                        </a:lnSpc>
                        <a:spcBef>
                          <a:spcPts val="300"/>
                        </a:spcBef>
                        <a:spcAft>
                          <a:spcPts val="300"/>
                        </a:spcAft>
                      </a:pPr>
                      <a:r>
                        <a:rPr lang="en-US" sz="1050" kern="0">
                          <a:latin typeface="Calibri"/>
                          <a:ea typeface="宋体"/>
                          <a:cs typeface="Times New Roman"/>
                        </a:rPr>
                        <a:t>1</a:t>
                      </a:r>
                      <a:r>
                        <a:rPr lang="zh-CN" sz="1050" kern="0">
                          <a:latin typeface="Calibri"/>
                          <a:ea typeface="宋体"/>
                          <a:cs typeface="Times New Roman"/>
                        </a:rPr>
                        <a:t>、产生的数组类型为</a:t>
                      </a:r>
                      <a:r>
                        <a:rPr lang="en-US" sz="1050" kern="0">
                          <a:latin typeface="Calibri"/>
                          <a:ea typeface="宋体"/>
                          <a:cs typeface="Times New Roman"/>
                        </a:rPr>
                        <a:t>numpy.ndarray</a:t>
                      </a:r>
                      <a:r>
                        <a:rPr lang="zh-CN" sz="1050" kern="0">
                          <a:latin typeface="Calibri"/>
                          <a:ea typeface="宋体"/>
                          <a:cs typeface="Times New Roman"/>
                        </a:rPr>
                        <a:t>； </a:t>
                      </a:r>
                      <a:endParaRPr lang="zh-CN" sz="1050" kern="100">
                        <a:latin typeface="Calibri"/>
                        <a:ea typeface="宋体"/>
                        <a:cs typeface="Times New Roman"/>
                      </a:endParaRPr>
                    </a:p>
                    <a:p>
                      <a:pPr algn="just">
                        <a:lnSpc>
                          <a:spcPts val="1345"/>
                        </a:lnSpc>
                        <a:spcBef>
                          <a:spcPts val="300"/>
                        </a:spcBef>
                        <a:spcAft>
                          <a:spcPts val="300"/>
                        </a:spcAft>
                      </a:pPr>
                      <a:r>
                        <a:rPr lang="en-US" sz="1050" kern="0">
                          <a:latin typeface="Calibri"/>
                          <a:ea typeface="宋体"/>
                          <a:cs typeface="Times New Roman"/>
                        </a:rPr>
                        <a:t>2</a:t>
                      </a:r>
                      <a:r>
                        <a:rPr lang="zh-CN" sz="1050" kern="0">
                          <a:latin typeface="Calibri"/>
                          <a:ea typeface="宋体"/>
                          <a:cs typeface="Times New Roman"/>
                        </a:rPr>
                        <a:t>、会将</a:t>
                      </a:r>
                      <a:r>
                        <a:rPr lang="en-US" sz="1050" kern="0">
                          <a:latin typeface="Calibri"/>
                          <a:ea typeface="宋体"/>
                          <a:cs typeface="Times New Roman"/>
                        </a:rPr>
                        <a:t>ndarray</a:t>
                      </a:r>
                      <a:r>
                        <a:rPr lang="zh-CN" sz="1050" kern="0">
                          <a:latin typeface="Calibri"/>
                          <a:ea typeface="宋体"/>
                          <a:cs typeface="Times New Roman"/>
                        </a:rPr>
                        <a:t>放入</a:t>
                      </a:r>
                      <a:r>
                        <a:rPr lang="en-US" sz="1050" kern="0">
                          <a:latin typeface="Calibri"/>
                          <a:ea typeface="宋体"/>
                          <a:cs typeface="Times New Roman"/>
                        </a:rPr>
                        <a:t>CPU</a:t>
                      </a:r>
                      <a:r>
                        <a:rPr lang="zh-CN" sz="1050" kern="0">
                          <a:latin typeface="Calibri"/>
                          <a:ea typeface="宋体"/>
                          <a:cs typeface="Times New Roman"/>
                        </a:rPr>
                        <a:t>中进行运算； </a:t>
                      </a:r>
                      <a:endParaRPr lang="zh-CN" sz="1050" kern="100">
                        <a:latin typeface="Calibri"/>
                        <a:ea typeface="宋体"/>
                        <a:cs typeface="Times New Roman"/>
                      </a:endParaRPr>
                    </a:p>
                    <a:p>
                      <a:pPr algn="just">
                        <a:lnSpc>
                          <a:spcPts val="1345"/>
                        </a:lnSpc>
                        <a:spcBef>
                          <a:spcPts val="300"/>
                        </a:spcBef>
                        <a:spcAft>
                          <a:spcPts val="300"/>
                        </a:spcAft>
                      </a:pPr>
                      <a:r>
                        <a:rPr lang="en-US" sz="1050" kern="0">
                          <a:latin typeface="Calibri"/>
                          <a:ea typeface="宋体"/>
                          <a:cs typeface="Times New Roman"/>
                        </a:rPr>
                        <a:t>3</a:t>
                      </a:r>
                      <a:r>
                        <a:rPr lang="zh-CN" sz="1050" kern="0">
                          <a:latin typeface="Calibri"/>
                          <a:ea typeface="宋体"/>
                          <a:cs typeface="Times New Roman"/>
                        </a:rPr>
                        <a:t>、导入方式为</a:t>
                      </a:r>
                      <a:r>
                        <a:rPr lang="en-US" sz="1050" kern="0">
                          <a:latin typeface="Calibri"/>
                          <a:ea typeface="宋体"/>
                          <a:cs typeface="Times New Roman"/>
                        </a:rPr>
                        <a:t>import numpy as np</a:t>
                      </a:r>
                      <a:r>
                        <a:rPr lang="zh-CN" sz="1050" kern="0">
                          <a:latin typeface="Calibri"/>
                          <a:ea typeface="宋体"/>
                          <a:cs typeface="Times New Roman"/>
                        </a:rPr>
                        <a:t>，后续通过</a:t>
                      </a:r>
                      <a:r>
                        <a:rPr lang="en-US" sz="1050" kern="0">
                          <a:latin typeface="Calibri"/>
                          <a:ea typeface="宋体"/>
                          <a:cs typeface="Times New Roman"/>
                        </a:rPr>
                        <a:t>np.array([1,2])</a:t>
                      </a:r>
                      <a:r>
                        <a:rPr lang="zh-CN" sz="1050" kern="0">
                          <a:latin typeface="Calibri"/>
                          <a:ea typeface="宋体"/>
                          <a:cs typeface="Times New Roman"/>
                        </a:rPr>
                        <a:t>建立数组； </a:t>
                      </a:r>
                      <a:endParaRPr lang="zh-CN" sz="1050" kern="100">
                        <a:latin typeface="Calibri"/>
                        <a:ea typeface="宋体"/>
                        <a:cs typeface="Times New Roman"/>
                      </a:endParaRPr>
                    </a:p>
                    <a:p>
                      <a:pPr algn="just">
                        <a:lnSpc>
                          <a:spcPts val="1345"/>
                        </a:lnSpc>
                        <a:spcBef>
                          <a:spcPts val="300"/>
                        </a:spcBef>
                        <a:spcAft>
                          <a:spcPts val="300"/>
                        </a:spcAft>
                      </a:pPr>
                      <a:r>
                        <a:rPr lang="en-US" sz="1050" kern="0">
                          <a:latin typeface="Calibri"/>
                          <a:ea typeface="宋体"/>
                          <a:cs typeface="Times New Roman"/>
                        </a:rPr>
                        <a:t>4</a:t>
                      </a:r>
                      <a:r>
                        <a:rPr lang="zh-CN" sz="1050" kern="0">
                          <a:latin typeface="Calibri"/>
                          <a:ea typeface="宋体"/>
                          <a:cs typeface="Times New Roman"/>
                        </a:rPr>
                        <a:t>、</a:t>
                      </a:r>
                      <a:r>
                        <a:rPr lang="en-US" sz="1050" kern="0">
                          <a:latin typeface="Calibri"/>
                          <a:ea typeface="宋体"/>
                          <a:cs typeface="Times New Roman"/>
                        </a:rPr>
                        <a:t>numpy</a:t>
                      </a:r>
                      <a:r>
                        <a:rPr lang="zh-CN" sz="1050" kern="0">
                          <a:latin typeface="Calibri"/>
                          <a:ea typeface="宋体"/>
                          <a:cs typeface="Times New Roman"/>
                        </a:rPr>
                        <a:t>中没有</a:t>
                      </a:r>
                      <a:r>
                        <a:rPr lang="en-US" sz="1050" kern="0">
                          <a:latin typeface="Calibri"/>
                          <a:ea typeface="宋体"/>
                          <a:cs typeface="Times New Roman"/>
                        </a:rPr>
                        <a:t>x.type()</a:t>
                      </a:r>
                      <a:r>
                        <a:rPr lang="zh-CN" sz="1050" kern="0">
                          <a:latin typeface="Calibri"/>
                          <a:ea typeface="宋体"/>
                          <a:cs typeface="Times New Roman"/>
                        </a:rPr>
                        <a:t>的用法，只能使用</a:t>
                      </a:r>
                      <a:r>
                        <a:rPr lang="en-US" sz="1050" kern="0">
                          <a:latin typeface="Calibri"/>
                          <a:ea typeface="宋体"/>
                          <a:cs typeface="Times New Roman"/>
                        </a:rPr>
                        <a:t>type(x)</a:t>
                      </a:r>
                      <a:r>
                        <a:rPr lang="zh-CN" sz="1050" kern="0">
                          <a:latin typeface="Calibri"/>
                          <a:ea typeface="宋体"/>
                          <a:cs typeface="Times New Roman"/>
                        </a:rPr>
                        <a:t>。</a:t>
                      </a:r>
                      <a:endParaRPr lang="zh-CN" sz="1050" kern="100">
                        <a:latin typeface="Calibri"/>
                        <a:ea typeface="宋体"/>
                        <a:cs typeface="Times New Roman"/>
                      </a:endParaRPr>
                    </a:p>
                  </a:txBody>
                  <a:tcPr marL="121920" marR="121920"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ts val="1345"/>
                        </a:lnSpc>
                        <a:spcBef>
                          <a:spcPts val="300"/>
                        </a:spcBef>
                        <a:spcAft>
                          <a:spcPts val="300"/>
                        </a:spcAft>
                      </a:pPr>
                      <a:r>
                        <a:rPr lang="en-US" sz="1050" kern="0" dirty="0">
                          <a:latin typeface="Calibri"/>
                          <a:ea typeface="宋体"/>
                          <a:cs typeface="Times New Roman"/>
                        </a:rPr>
                        <a:t>1</a:t>
                      </a:r>
                      <a:r>
                        <a:rPr lang="zh-CN" sz="1050" kern="0" dirty="0">
                          <a:latin typeface="Calibri"/>
                          <a:ea typeface="宋体"/>
                          <a:cs typeface="Times New Roman"/>
                        </a:rPr>
                        <a:t>、产生的数组类型为</a:t>
                      </a:r>
                      <a:r>
                        <a:rPr lang="en-US" sz="1050" kern="0" dirty="0" err="1">
                          <a:latin typeface="Calibri"/>
                          <a:ea typeface="宋体"/>
                          <a:cs typeface="Times New Roman"/>
                        </a:rPr>
                        <a:t>torch.Tensor</a:t>
                      </a:r>
                      <a:r>
                        <a:rPr lang="zh-CN" sz="1050" kern="0" dirty="0">
                          <a:latin typeface="Calibri"/>
                          <a:ea typeface="宋体"/>
                          <a:cs typeface="Times New Roman"/>
                        </a:rPr>
                        <a:t>； </a:t>
                      </a:r>
                      <a:endParaRPr lang="zh-CN" sz="1050" kern="100" dirty="0">
                        <a:latin typeface="Calibri"/>
                        <a:ea typeface="宋体"/>
                        <a:cs typeface="Times New Roman"/>
                      </a:endParaRPr>
                    </a:p>
                    <a:p>
                      <a:pPr algn="just">
                        <a:lnSpc>
                          <a:spcPts val="1345"/>
                        </a:lnSpc>
                        <a:spcBef>
                          <a:spcPts val="300"/>
                        </a:spcBef>
                        <a:spcAft>
                          <a:spcPts val="300"/>
                        </a:spcAft>
                      </a:pPr>
                      <a:r>
                        <a:rPr lang="en-US" sz="1050" kern="0" dirty="0">
                          <a:latin typeface="Calibri"/>
                          <a:ea typeface="宋体"/>
                          <a:cs typeface="Times New Roman"/>
                        </a:rPr>
                        <a:t>2</a:t>
                      </a:r>
                      <a:r>
                        <a:rPr lang="zh-CN" sz="1050" kern="0" dirty="0">
                          <a:latin typeface="Calibri"/>
                          <a:ea typeface="宋体"/>
                          <a:cs typeface="Times New Roman"/>
                        </a:rPr>
                        <a:t>、会将</a:t>
                      </a:r>
                      <a:r>
                        <a:rPr lang="en-US" sz="1050" kern="0" dirty="0">
                          <a:latin typeface="Calibri"/>
                          <a:ea typeface="宋体"/>
                          <a:cs typeface="Times New Roman"/>
                        </a:rPr>
                        <a:t>tensor</a:t>
                      </a:r>
                      <a:r>
                        <a:rPr lang="zh-CN" sz="1050" kern="0" dirty="0">
                          <a:latin typeface="Calibri"/>
                          <a:ea typeface="宋体"/>
                          <a:cs typeface="Times New Roman"/>
                        </a:rPr>
                        <a:t>放入</a:t>
                      </a:r>
                      <a:r>
                        <a:rPr lang="en-US" sz="1050" kern="0" dirty="0">
                          <a:latin typeface="Calibri"/>
                          <a:ea typeface="宋体"/>
                          <a:cs typeface="Times New Roman"/>
                        </a:rPr>
                        <a:t>GPU</a:t>
                      </a:r>
                      <a:r>
                        <a:rPr lang="zh-CN" sz="1050" kern="0" dirty="0">
                          <a:latin typeface="Calibri"/>
                          <a:ea typeface="宋体"/>
                          <a:cs typeface="Times New Roman"/>
                        </a:rPr>
                        <a:t>中进行加速运算（如果有</a:t>
                      </a:r>
                      <a:r>
                        <a:rPr lang="en-US" sz="1050" kern="0" dirty="0">
                          <a:latin typeface="Calibri"/>
                          <a:ea typeface="宋体"/>
                          <a:cs typeface="Times New Roman"/>
                        </a:rPr>
                        <a:t>GPU</a:t>
                      </a:r>
                      <a:r>
                        <a:rPr lang="zh-CN" sz="1050" kern="0" dirty="0">
                          <a:latin typeface="Calibri"/>
                          <a:ea typeface="宋体"/>
                          <a:cs typeface="Times New Roman"/>
                        </a:rPr>
                        <a:t>）； </a:t>
                      </a:r>
                      <a:endParaRPr lang="zh-CN" sz="1050" kern="100" dirty="0">
                        <a:latin typeface="Calibri"/>
                        <a:ea typeface="宋体"/>
                        <a:cs typeface="Times New Roman"/>
                      </a:endParaRPr>
                    </a:p>
                    <a:p>
                      <a:pPr algn="just">
                        <a:lnSpc>
                          <a:spcPts val="1345"/>
                        </a:lnSpc>
                        <a:spcBef>
                          <a:spcPts val="300"/>
                        </a:spcBef>
                        <a:spcAft>
                          <a:spcPts val="300"/>
                        </a:spcAft>
                      </a:pPr>
                      <a:r>
                        <a:rPr lang="en-US" sz="1050" kern="0" dirty="0">
                          <a:latin typeface="Calibri"/>
                          <a:ea typeface="宋体"/>
                          <a:cs typeface="Times New Roman"/>
                        </a:rPr>
                        <a:t>3</a:t>
                      </a:r>
                      <a:r>
                        <a:rPr lang="zh-CN" sz="1050" kern="0" dirty="0">
                          <a:latin typeface="Calibri"/>
                          <a:ea typeface="宋体"/>
                          <a:cs typeface="Times New Roman"/>
                        </a:rPr>
                        <a:t>、导入方式为</a:t>
                      </a:r>
                      <a:r>
                        <a:rPr lang="en-US" sz="1050" kern="0" dirty="0">
                          <a:latin typeface="Calibri"/>
                          <a:ea typeface="宋体"/>
                          <a:cs typeface="Times New Roman"/>
                        </a:rPr>
                        <a:t>import torch</a:t>
                      </a:r>
                      <a:r>
                        <a:rPr lang="zh-CN" sz="1050" kern="0" dirty="0">
                          <a:latin typeface="Calibri"/>
                          <a:ea typeface="宋体"/>
                          <a:cs typeface="Times New Roman"/>
                        </a:rPr>
                        <a:t>，后续通过</a:t>
                      </a:r>
                      <a:r>
                        <a:rPr lang="en-US" sz="1050" kern="0" dirty="0" err="1">
                          <a:latin typeface="Calibri"/>
                          <a:ea typeface="宋体"/>
                          <a:cs typeface="Times New Roman"/>
                        </a:rPr>
                        <a:t>torch.tensor</a:t>
                      </a:r>
                      <a:r>
                        <a:rPr lang="en-US" sz="1050" kern="0" dirty="0">
                          <a:latin typeface="Calibri"/>
                          <a:ea typeface="宋体"/>
                          <a:cs typeface="Times New Roman"/>
                        </a:rPr>
                        <a:t>([1,2])</a:t>
                      </a:r>
                      <a:r>
                        <a:rPr lang="zh-CN" sz="1050" kern="0" dirty="0">
                          <a:latin typeface="Calibri"/>
                          <a:ea typeface="宋体"/>
                          <a:cs typeface="Times New Roman"/>
                        </a:rPr>
                        <a:t>或</a:t>
                      </a:r>
                      <a:r>
                        <a:rPr lang="en-US" sz="1050" kern="0" dirty="0" err="1">
                          <a:latin typeface="Calibri"/>
                          <a:ea typeface="宋体"/>
                          <a:cs typeface="Times New Roman"/>
                        </a:rPr>
                        <a:t>torch.Tensor</a:t>
                      </a:r>
                      <a:r>
                        <a:rPr lang="en-US" sz="1050" kern="0" dirty="0">
                          <a:latin typeface="Calibri"/>
                          <a:ea typeface="宋体"/>
                          <a:cs typeface="Times New Roman"/>
                        </a:rPr>
                        <a:t>([1,2])</a:t>
                      </a:r>
                      <a:r>
                        <a:rPr lang="zh-CN" sz="1050" kern="0" dirty="0">
                          <a:latin typeface="Calibri"/>
                          <a:ea typeface="宋体"/>
                          <a:cs typeface="Times New Roman"/>
                        </a:rPr>
                        <a:t>建立数组；</a:t>
                      </a:r>
                      <a:endParaRPr lang="zh-CN" sz="1050" kern="100" dirty="0">
                        <a:latin typeface="Calibri"/>
                        <a:ea typeface="宋体"/>
                        <a:cs typeface="Times New Roman"/>
                      </a:endParaRPr>
                    </a:p>
                    <a:p>
                      <a:pPr algn="just">
                        <a:lnSpc>
                          <a:spcPts val="1345"/>
                        </a:lnSpc>
                        <a:spcBef>
                          <a:spcPts val="300"/>
                        </a:spcBef>
                        <a:spcAft>
                          <a:spcPts val="300"/>
                        </a:spcAft>
                      </a:pPr>
                      <a:r>
                        <a:rPr lang="en-US" sz="1050" kern="0" dirty="0">
                          <a:latin typeface="Calibri"/>
                          <a:ea typeface="宋体"/>
                          <a:cs typeface="Times New Roman"/>
                        </a:rPr>
                        <a:t> 4</a:t>
                      </a:r>
                      <a:r>
                        <a:rPr lang="zh-CN" sz="1050" kern="0" dirty="0">
                          <a:latin typeface="Calibri"/>
                          <a:ea typeface="宋体"/>
                          <a:cs typeface="Times New Roman"/>
                        </a:rPr>
                        <a:t>、</a:t>
                      </a:r>
                      <a:r>
                        <a:rPr lang="en-US" sz="1050" kern="0" dirty="0">
                          <a:latin typeface="Calibri"/>
                          <a:ea typeface="宋体"/>
                          <a:cs typeface="Times New Roman"/>
                        </a:rPr>
                        <a:t>Tensor</a:t>
                      </a:r>
                      <a:r>
                        <a:rPr lang="zh-CN" sz="1050" kern="0" dirty="0">
                          <a:latin typeface="Calibri"/>
                          <a:ea typeface="宋体"/>
                          <a:cs typeface="Times New Roman"/>
                        </a:rPr>
                        <a:t>中查看数组类型既可以使用</a:t>
                      </a:r>
                      <a:r>
                        <a:rPr lang="en-US" sz="1050" kern="0" dirty="0">
                          <a:latin typeface="Calibri"/>
                          <a:ea typeface="宋体"/>
                          <a:cs typeface="Times New Roman"/>
                        </a:rPr>
                        <a:t>type(x)</a:t>
                      </a:r>
                      <a:r>
                        <a:rPr lang="zh-CN" sz="1050" kern="0" dirty="0">
                          <a:latin typeface="Calibri"/>
                          <a:ea typeface="宋体"/>
                          <a:cs typeface="Times New Roman"/>
                        </a:rPr>
                        <a:t>，也可以使用</a:t>
                      </a:r>
                      <a:r>
                        <a:rPr lang="en-US" sz="1050" kern="0" dirty="0" err="1">
                          <a:latin typeface="Calibri"/>
                          <a:ea typeface="宋体"/>
                          <a:cs typeface="Times New Roman"/>
                        </a:rPr>
                        <a:t>x.type</a:t>
                      </a:r>
                      <a:r>
                        <a:rPr lang="en-US" sz="1050" kern="0" dirty="0">
                          <a:latin typeface="Calibri"/>
                          <a:ea typeface="宋体"/>
                          <a:cs typeface="Times New Roman"/>
                        </a:rPr>
                        <a:t>()</a:t>
                      </a:r>
                      <a:r>
                        <a:rPr lang="zh-CN" sz="1050" kern="0" dirty="0">
                          <a:latin typeface="Calibri"/>
                          <a:ea typeface="宋体"/>
                          <a:cs typeface="Times New Roman"/>
                        </a:rPr>
                        <a:t>。但是更加推荐采用</a:t>
                      </a:r>
                      <a:r>
                        <a:rPr lang="en-US" sz="1050" kern="0" dirty="0" err="1">
                          <a:latin typeface="Calibri"/>
                          <a:ea typeface="宋体"/>
                          <a:cs typeface="Times New Roman"/>
                        </a:rPr>
                        <a:t>x.type</a:t>
                      </a:r>
                      <a:r>
                        <a:rPr lang="en-US" sz="1050" kern="0" dirty="0">
                          <a:latin typeface="Calibri"/>
                          <a:ea typeface="宋体"/>
                          <a:cs typeface="Times New Roman"/>
                        </a:rPr>
                        <a:t>()</a:t>
                      </a:r>
                      <a:r>
                        <a:rPr lang="zh-CN" sz="1050" kern="0" dirty="0">
                          <a:latin typeface="Calibri"/>
                          <a:ea typeface="宋体"/>
                          <a:cs typeface="Times New Roman"/>
                        </a:rPr>
                        <a:t>（</a:t>
                      </a:r>
                      <a:r>
                        <a:rPr lang="zh-CN" sz="1050" kern="0" dirty="0">
                          <a:highlight>
                            <a:srgbClr val="FFFF00"/>
                          </a:highlight>
                          <a:latin typeface="Calibri"/>
                          <a:ea typeface="宋体"/>
                          <a:cs typeface="Times New Roman"/>
                        </a:rPr>
                        <a:t>这种方式能看到更具体信息</a:t>
                      </a:r>
                      <a:r>
                        <a:rPr lang="zh-CN" sz="1050" kern="0" dirty="0">
                          <a:latin typeface="Calibri"/>
                          <a:ea typeface="宋体"/>
                          <a:cs typeface="Times New Roman"/>
                        </a:rPr>
                        <a:t>）</a:t>
                      </a:r>
                      <a:endParaRPr lang="zh-CN" sz="1050" kern="100" dirty="0">
                        <a:latin typeface="Calibri"/>
                        <a:ea typeface="宋体"/>
                        <a:cs typeface="Times New Roman"/>
                      </a:endParaRPr>
                    </a:p>
                    <a:p>
                      <a:pPr algn="just">
                        <a:lnSpc>
                          <a:spcPts val="1345"/>
                        </a:lnSpc>
                        <a:spcBef>
                          <a:spcPts val="300"/>
                        </a:spcBef>
                        <a:spcAft>
                          <a:spcPts val="300"/>
                        </a:spcAft>
                      </a:pPr>
                      <a:r>
                        <a:rPr lang="en-US" sz="1050" kern="0" dirty="0">
                          <a:latin typeface="Calibri"/>
                          <a:ea typeface="宋体"/>
                          <a:cs typeface="Times New Roman"/>
                        </a:rPr>
                        <a:t>5</a:t>
                      </a:r>
                      <a:r>
                        <a:rPr lang="zh-CN" sz="1050" kern="0" dirty="0">
                          <a:latin typeface="Calibri"/>
                          <a:ea typeface="宋体"/>
                          <a:cs typeface="Times New Roman"/>
                        </a:rPr>
                        <a:t>、</a:t>
                      </a:r>
                      <a:r>
                        <a:rPr lang="en-US" sz="1050" kern="0" dirty="0">
                          <a:highlight>
                            <a:srgbClr val="FFFF00"/>
                          </a:highlight>
                          <a:latin typeface="Calibri"/>
                          <a:ea typeface="宋体"/>
                          <a:cs typeface="Times New Roman"/>
                        </a:rPr>
                        <a:t>tensor</a:t>
                      </a:r>
                      <a:r>
                        <a:rPr lang="zh-CN" sz="1050" kern="0" dirty="0">
                          <a:highlight>
                            <a:srgbClr val="FFFF00"/>
                          </a:highlight>
                          <a:latin typeface="Calibri"/>
                          <a:ea typeface="宋体"/>
                          <a:cs typeface="Times New Roman"/>
                        </a:rPr>
                        <a:t>含义</a:t>
                      </a:r>
                      <a:r>
                        <a:rPr lang="en-US" sz="1050" kern="0" dirty="0">
                          <a:highlight>
                            <a:srgbClr val="FFFF00"/>
                          </a:highlight>
                          <a:latin typeface="Calibri"/>
                          <a:ea typeface="宋体"/>
                          <a:cs typeface="Times New Roman"/>
                        </a:rPr>
                        <a:t>device</a:t>
                      </a:r>
                      <a:r>
                        <a:rPr lang="zh-CN" sz="1050" kern="0" dirty="0">
                          <a:highlight>
                            <a:srgbClr val="FFFF00"/>
                          </a:highlight>
                          <a:latin typeface="Calibri"/>
                          <a:ea typeface="宋体"/>
                          <a:cs typeface="Times New Roman"/>
                        </a:rPr>
                        <a:t>（是否使用</a:t>
                      </a:r>
                      <a:r>
                        <a:rPr lang="en-US" sz="1050" kern="0" dirty="0">
                          <a:highlight>
                            <a:srgbClr val="FFFF00"/>
                          </a:highlight>
                          <a:latin typeface="Calibri"/>
                          <a:ea typeface="宋体"/>
                          <a:cs typeface="Times New Roman"/>
                        </a:rPr>
                        <a:t>GPU</a:t>
                      </a:r>
                      <a:r>
                        <a:rPr lang="zh-CN" sz="1050" kern="0" dirty="0">
                          <a:highlight>
                            <a:srgbClr val="FFFF00"/>
                          </a:highlight>
                          <a:latin typeface="Calibri"/>
                          <a:ea typeface="宋体"/>
                          <a:cs typeface="Times New Roman"/>
                        </a:rPr>
                        <a:t>）</a:t>
                      </a:r>
                      <a:r>
                        <a:rPr lang="en-US" sz="1050" kern="0" dirty="0">
                          <a:highlight>
                            <a:srgbClr val="FFFF00"/>
                          </a:highlight>
                          <a:latin typeface="Calibri"/>
                          <a:ea typeface="宋体"/>
                          <a:cs typeface="Times New Roman"/>
                        </a:rPr>
                        <a:t>, </a:t>
                      </a:r>
                      <a:r>
                        <a:rPr lang="en-US" sz="1050" kern="0" dirty="0" err="1">
                          <a:highlight>
                            <a:srgbClr val="FFFF00"/>
                          </a:highlight>
                          <a:latin typeface="Calibri"/>
                          <a:ea typeface="宋体"/>
                          <a:cs typeface="Times New Roman"/>
                        </a:rPr>
                        <a:t>requires_grad</a:t>
                      </a:r>
                      <a:r>
                        <a:rPr lang="en-US" sz="1050" kern="0" dirty="0">
                          <a:highlight>
                            <a:srgbClr val="FFFF00"/>
                          </a:highlight>
                          <a:latin typeface="Calibri"/>
                          <a:ea typeface="宋体"/>
                          <a:cs typeface="Times New Roman"/>
                        </a:rPr>
                        <a:t>(</a:t>
                      </a:r>
                      <a:r>
                        <a:rPr lang="zh-CN" sz="1050" kern="0" dirty="0">
                          <a:highlight>
                            <a:srgbClr val="FFFF00"/>
                          </a:highlight>
                          <a:latin typeface="Calibri"/>
                          <a:ea typeface="宋体"/>
                          <a:cs typeface="Times New Roman"/>
                        </a:rPr>
                        <a:t>是否需要求导</a:t>
                      </a:r>
                      <a:r>
                        <a:rPr lang="en-US" sz="1050" kern="0" dirty="0">
                          <a:highlight>
                            <a:srgbClr val="FFFF00"/>
                          </a:highlight>
                          <a:latin typeface="Calibri"/>
                          <a:ea typeface="宋体"/>
                          <a:cs typeface="Times New Roman"/>
                        </a:rPr>
                        <a:t>)</a:t>
                      </a:r>
                      <a:r>
                        <a:rPr lang="zh-CN" sz="1050" kern="0" dirty="0">
                          <a:highlight>
                            <a:srgbClr val="FFFF00"/>
                          </a:highlight>
                          <a:latin typeface="Calibri"/>
                          <a:ea typeface="宋体"/>
                          <a:cs typeface="Times New Roman"/>
                        </a:rPr>
                        <a:t>等设置参数</a:t>
                      </a:r>
                      <a:r>
                        <a:rPr lang="zh-CN" sz="1050" kern="0" dirty="0">
                          <a:latin typeface="Calibri"/>
                          <a:ea typeface="宋体"/>
                          <a:cs typeface="Times New Roman"/>
                        </a:rPr>
                        <a:t>。</a:t>
                      </a:r>
                      <a:endParaRPr lang="zh-CN" sz="1050" kern="100" dirty="0">
                        <a:latin typeface="Calibri"/>
                        <a:ea typeface="宋体"/>
                        <a:cs typeface="Times New Roman"/>
                      </a:endParaRPr>
                    </a:p>
                  </a:txBody>
                  <a:tcPr marL="121920" marR="121920"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180</a:t>
            </a:fld>
            <a:endParaRPr lang="zh-CN" altLang="en-US" sz="2400" dirty="0"/>
          </a:p>
        </p:txBody>
      </p:sp>
      <p:sp>
        <p:nvSpPr>
          <p:cNvPr id="5" name="内容占位符 4"/>
          <p:cNvSpPr>
            <a:spLocks noGrp="1"/>
          </p:cNvSpPr>
          <p:nvPr>
            <p:ph idx="1"/>
          </p:nvPr>
        </p:nvSpPr>
        <p:spPr>
          <a:xfrm>
            <a:off x="457200" y="1935163"/>
            <a:ext cx="7931224" cy="4389437"/>
          </a:xfrm>
        </p:spPr>
        <p:txBody>
          <a:bodyPr/>
          <a:lstStyle/>
          <a:p>
            <a:endParaRPr lang="en-US" altLang="zh-CN" dirty="0"/>
          </a:p>
          <a:p>
            <a:endParaRPr lang="zh-CN" altLang="en-US" dirty="0"/>
          </a:p>
        </p:txBody>
      </p:sp>
      <p:sp>
        <p:nvSpPr>
          <p:cNvPr id="9" name="内容占位符 10"/>
          <p:cNvSpPr txBox="1">
            <a:spLocks/>
          </p:cNvSpPr>
          <p:nvPr/>
        </p:nvSpPr>
        <p:spPr bwMode="auto">
          <a:xfrm>
            <a:off x="642910" y="1000108"/>
            <a:ext cx="8229600" cy="9223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lang="zh-CN" altLang="en-US" sz="2800" dirty="0">
                <a:latin typeface="+mn-lt"/>
                <a:ea typeface="+mn-ea"/>
              </a:rPr>
              <a:t>我们还出版了</a:t>
            </a:r>
            <a:r>
              <a:rPr lang="en-US" altLang="zh-CN" sz="2800" dirty="0">
                <a:latin typeface="+mn-lt"/>
                <a:ea typeface="+mn-ea"/>
              </a:rPr>
              <a:t>《</a:t>
            </a:r>
            <a:r>
              <a:rPr lang="zh-CN" altLang="en-US" sz="2800" dirty="0">
                <a:latin typeface="+mn-lt"/>
                <a:ea typeface="+mn-ea"/>
              </a:rPr>
              <a:t>基于</a:t>
            </a:r>
            <a:r>
              <a:rPr lang="en-US" altLang="zh-CN" sz="2800" dirty="0">
                <a:latin typeface="+mn-lt"/>
                <a:ea typeface="+mn-ea"/>
              </a:rPr>
              <a:t>TensorFlow</a:t>
            </a:r>
            <a:r>
              <a:rPr lang="zh-CN" altLang="en-US" sz="2800" dirty="0">
                <a:latin typeface="+mn-lt"/>
                <a:ea typeface="+mn-ea"/>
              </a:rPr>
              <a:t>（第</a:t>
            </a:r>
            <a:r>
              <a:rPr lang="en-US" altLang="zh-CN" sz="2800" dirty="0">
                <a:latin typeface="+mn-lt"/>
                <a:ea typeface="+mn-ea"/>
              </a:rPr>
              <a:t>2</a:t>
            </a:r>
            <a:r>
              <a:rPr lang="zh-CN" altLang="en-US" sz="2800" dirty="0">
                <a:latin typeface="+mn-lt"/>
                <a:ea typeface="+mn-ea"/>
              </a:rPr>
              <a:t>版）</a:t>
            </a:r>
            <a:r>
              <a:rPr lang="en-US" altLang="zh-CN" sz="2800" dirty="0">
                <a:latin typeface="+mn-lt"/>
                <a:ea typeface="+mn-ea"/>
              </a:rPr>
              <a:t>》</a:t>
            </a: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图片 1">
            <a:extLst>
              <a:ext uri="{FF2B5EF4-FFF2-40B4-BE49-F238E27FC236}">
                <a16:creationId xmlns:a16="http://schemas.microsoft.com/office/drawing/2014/main" id="{F79289BD-D28A-A646-9EE4-C60FFC1397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72816"/>
            <a:ext cx="7416824" cy="476609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181</a:t>
            </a:fld>
            <a:endParaRPr lang="zh-CN" altLang="en-US" sz="2400" dirty="0"/>
          </a:p>
        </p:txBody>
      </p:sp>
      <p:sp>
        <p:nvSpPr>
          <p:cNvPr id="5" name="内容占位符 4"/>
          <p:cNvSpPr>
            <a:spLocks noGrp="1"/>
          </p:cNvSpPr>
          <p:nvPr>
            <p:ph idx="1"/>
          </p:nvPr>
        </p:nvSpPr>
        <p:spPr>
          <a:xfrm>
            <a:off x="457200" y="1935163"/>
            <a:ext cx="7931224" cy="4389437"/>
          </a:xfrm>
        </p:spPr>
        <p:txBody>
          <a:bodyPr/>
          <a:lstStyle/>
          <a:p>
            <a:endParaRPr lang="en-US" altLang="zh-CN" dirty="0"/>
          </a:p>
          <a:p>
            <a:endParaRPr lang="zh-CN" altLang="en-US" dirty="0"/>
          </a:p>
        </p:txBody>
      </p:sp>
      <p:sp>
        <p:nvSpPr>
          <p:cNvPr id="9" name="内容占位符 10"/>
          <p:cNvSpPr txBox="1">
            <a:spLocks/>
          </p:cNvSpPr>
          <p:nvPr/>
        </p:nvSpPr>
        <p:spPr bwMode="auto">
          <a:xfrm>
            <a:off x="642910" y="1000108"/>
            <a:ext cx="8229600" cy="9223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lang="zh-CN" altLang="en-US" sz="3600" dirty="0">
                <a:latin typeface="+mn-lt"/>
                <a:ea typeface="+mn-ea"/>
              </a:rPr>
              <a:t>我们还出版了</a:t>
            </a:r>
            <a:r>
              <a:rPr lang="en-US" altLang="zh-CN" sz="3600" dirty="0">
                <a:latin typeface="+mn-lt"/>
                <a:ea typeface="+mn-ea"/>
              </a:rPr>
              <a:t>《</a:t>
            </a:r>
            <a:r>
              <a:rPr lang="zh-CN" altLang="en-US" sz="3600" dirty="0">
                <a:latin typeface="+mn-lt"/>
                <a:ea typeface="+mn-ea"/>
              </a:rPr>
              <a:t>深入浅出</a:t>
            </a:r>
            <a:r>
              <a:rPr lang="en-US" altLang="zh-CN" sz="3600" dirty="0">
                <a:latin typeface="+mn-lt"/>
                <a:ea typeface="+mn-ea"/>
              </a:rPr>
              <a:t>Embedding》</a:t>
            </a:r>
            <a:endParaRPr kumimoji="0" lang="zh-CN" altLang="en-US" sz="36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图片 2">
            <a:extLst>
              <a:ext uri="{FF2B5EF4-FFF2-40B4-BE49-F238E27FC236}">
                <a16:creationId xmlns:a16="http://schemas.microsoft.com/office/drawing/2014/main" id="{14A699E1-A3CD-78FE-3E5E-D82F1553AC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780928"/>
            <a:ext cx="5544616" cy="3851952"/>
          </a:xfrm>
          <a:prstGeom prst="rect">
            <a:avLst/>
          </a:prstGeom>
          <a:noFill/>
          <a:ln>
            <a:noFill/>
          </a:ln>
        </p:spPr>
      </p:pic>
      <p:sp>
        <p:nvSpPr>
          <p:cNvPr id="2" name="文本框 1">
            <a:extLst>
              <a:ext uri="{FF2B5EF4-FFF2-40B4-BE49-F238E27FC236}">
                <a16:creationId xmlns:a16="http://schemas.microsoft.com/office/drawing/2014/main" id="{1DC6EC86-FB03-39AA-9205-8946AA4C9388}"/>
              </a:ext>
            </a:extLst>
          </p:cNvPr>
          <p:cNvSpPr txBox="1"/>
          <p:nvPr/>
        </p:nvSpPr>
        <p:spPr bwMode="auto">
          <a:xfrm>
            <a:off x="971600" y="1772816"/>
            <a:ext cx="6953200" cy="904863"/>
          </a:xfrm>
          <a:prstGeom prst="rect">
            <a:avLst/>
          </a:prstGeom>
          <a:blipFill>
            <a:blip r:embed="rId4"/>
            <a:tile tx="0" ty="0" sx="100000" sy="100000" flip="none" algn="tl"/>
          </a:blipFill>
          <a:ln w="9525">
            <a:noFill/>
            <a:miter lim="800000"/>
            <a:headEnd/>
            <a:tailEnd/>
          </a:ln>
          <a:effectLst>
            <a:glow rad="63500">
              <a:schemeClr val="accent1">
                <a:satMod val="175000"/>
                <a:alpha val="40000"/>
              </a:schemeClr>
            </a:glow>
            <a:softEdge rad="12700"/>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spAutoFit/>
            <a:sp3d extrusionH="57150" contourW="12700">
              <a:extrusionClr>
                <a:schemeClr val="accent1"/>
              </a:extrusionClr>
              <a:contourClr>
                <a:schemeClr val="tx2"/>
              </a:contourClr>
            </a:sp3d>
          </a:bodyPr>
          <a:lstStyle/>
          <a:p>
            <a:pPr marL="274320" marR="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pPr>
            <a:r>
              <a:rPr lang="zh-CN" altLang="en-US" sz="2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92D050"/>
                </a:solidFill>
                <a:latin typeface="+mn-lt"/>
                <a:ea typeface="+mn-ea"/>
              </a:rPr>
              <a:t>重点</a:t>
            </a:r>
            <a:r>
              <a:rPr kumimoji="0" lang="zh-CN" altLang="en-US" sz="2400" b="1" i="0" u="none" strike="noStrike" kern="1200" cap="none" spc="0" normalizeH="0" baseline="0" noProof="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92D050"/>
                </a:solidFill>
                <a:effectLst/>
                <a:uLnTx/>
                <a:uFillTx/>
                <a:latin typeface="+mn-lt"/>
                <a:ea typeface="+mn-ea"/>
                <a:cs typeface="+mn-cs"/>
              </a:rPr>
              <a:t>介绍了</a:t>
            </a:r>
            <a:r>
              <a:rPr kumimoji="0" lang="en-US" altLang="zh-CN" sz="2400" b="1" i="0" u="none" strike="noStrike" kern="1200" cap="none" spc="0" normalizeH="0" baseline="0" noProof="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92D050"/>
                </a:solidFill>
                <a:effectLst/>
                <a:uLnTx/>
                <a:uFillTx/>
                <a:latin typeface="+mn-lt"/>
                <a:ea typeface="+mn-ea"/>
                <a:cs typeface="+mn-cs"/>
              </a:rPr>
              <a:t>Transformer</a:t>
            </a:r>
            <a:r>
              <a:rPr kumimoji="0" lang="zh-CN" altLang="en-US" sz="2400" b="1" i="0" u="none" strike="noStrike" kern="1200" cap="none" spc="0" normalizeH="0" baseline="0" noProof="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92D050"/>
                </a:solidFill>
                <a:effectLst/>
                <a:uLnTx/>
                <a:uFillTx/>
                <a:latin typeface="+mn-lt"/>
                <a:ea typeface="+mn-ea"/>
                <a:cs typeface="+mn-cs"/>
              </a:rPr>
              <a:t>架构及底层嵌入机制等</a:t>
            </a:r>
            <a:endParaRPr kumimoji="0" lang="en-US" altLang="zh-CN" sz="2400" b="1" i="0" u="none" strike="noStrike" kern="1200" cap="none" spc="0" normalizeH="0" baseline="0" noProof="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92D050"/>
              </a:solidFill>
              <a:effectLst/>
              <a:uLnTx/>
              <a:uFillTx/>
              <a:latin typeface="+mn-lt"/>
              <a:ea typeface="+mn-ea"/>
              <a:cs typeface="+mn-cs"/>
            </a:endParaRPr>
          </a:p>
          <a:p>
            <a:pPr marL="274320" marR="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pPr>
            <a:r>
              <a:rPr kumimoji="0" lang="en-US" altLang="zh-CN" sz="2400" b="1" i="0" u="none" strike="noStrike" kern="1200" cap="none" spc="0" normalizeH="0" baseline="0" noProof="0"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92D050"/>
                </a:solidFill>
                <a:effectLst/>
                <a:uLnTx/>
                <a:uFillTx/>
                <a:latin typeface="+mn-lt"/>
                <a:ea typeface="+mn-ea"/>
                <a:cs typeface="+mn-cs"/>
              </a:rPr>
              <a:t>ChatGPT</a:t>
            </a:r>
            <a:r>
              <a:rPr kumimoji="0" lang="zh-CN" altLang="en-US" sz="2400" b="1" i="0" u="none" strike="noStrike" kern="1200" cap="none" spc="0" normalizeH="0" baseline="0" noProof="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92D050"/>
                </a:solidFill>
                <a:effectLst/>
                <a:uLnTx/>
                <a:uFillTx/>
                <a:latin typeface="+mn-lt"/>
                <a:ea typeface="+mn-ea"/>
                <a:cs typeface="+mn-cs"/>
              </a:rPr>
              <a:t>的底层架构就是</a:t>
            </a:r>
            <a:r>
              <a:rPr kumimoji="0" lang="en-US" altLang="zh-CN" sz="2400" b="1" i="0" u="none" strike="noStrike" kern="1200" cap="none" spc="0" normalizeH="0" baseline="0" noProof="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92D050"/>
                </a:solidFill>
                <a:effectLst/>
                <a:uLnTx/>
                <a:uFillTx/>
                <a:latin typeface="+mn-lt"/>
                <a:ea typeface="+mn-ea"/>
                <a:cs typeface="+mn-cs"/>
              </a:rPr>
              <a:t>Transformer</a:t>
            </a:r>
            <a:r>
              <a:rPr kumimoji="0" lang="zh-CN" altLang="en-US" sz="2400" b="1" i="0" u="none" strike="noStrike" kern="1200" cap="none" spc="0" normalizeH="0" baseline="0" noProof="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92D050"/>
                </a:solidFill>
                <a:effectLst/>
                <a:uLnTx/>
                <a:uFillTx/>
                <a:latin typeface="+mn-lt"/>
                <a:ea typeface="+mn-ea"/>
                <a:cs typeface="+mn-cs"/>
              </a:rPr>
              <a:t>。</a:t>
            </a:r>
          </a:p>
        </p:txBody>
      </p:sp>
    </p:spTree>
    <p:extLst>
      <p:ext uri="{BB962C8B-B14F-4D97-AF65-F5344CB8AC3E}">
        <p14:creationId xmlns:p14="http://schemas.microsoft.com/office/powerpoint/2010/main" val="7257659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182</a:t>
            </a:fld>
            <a:endParaRPr lang="zh-CN" altLang="en-US" sz="2400" dirty="0"/>
          </a:p>
        </p:txBody>
      </p:sp>
      <p:sp>
        <p:nvSpPr>
          <p:cNvPr id="11" name="内容占位符 10"/>
          <p:cNvSpPr>
            <a:spLocks noGrp="1"/>
          </p:cNvSpPr>
          <p:nvPr>
            <p:ph idx="1"/>
          </p:nvPr>
        </p:nvSpPr>
        <p:spPr>
          <a:xfrm>
            <a:off x="2428860" y="1935163"/>
            <a:ext cx="4214842" cy="922333"/>
          </a:xfrm>
        </p:spPr>
        <p:txBody>
          <a:bodyPr/>
          <a:lstStyle/>
          <a:p>
            <a:pPr>
              <a:buNone/>
            </a:pPr>
            <a:r>
              <a:rPr lang="zh-CN" altLang="en-US" sz="4800" dirty="0"/>
              <a:t>     谢  谢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2</a:t>
            </a:r>
            <a:r>
              <a:rPr lang="zh-CN" altLang="en-US" sz="5400" dirty="0"/>
              <a:t>章 </a:t>
            </a:r>
            <a:r>
              <a:rPr lang="en-US" altLang="zh-CN" sz="5400" dirty="0" err="1"/>
              <a:t>PyTorch</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19</a:t>
            </a:fld>
            <a:endParaRPr lang="zh-CN" altLang="en-US" sz="2400" dirty="0"/>
          </a:p>
        </p:txBody>
      </p:sp>
      <p:sp>
        <p:nvSpPr>
          <p:cNvPr id="6" name="内容占位符 5"/>
          <p:cNvSpPr>
            <a:spLocks noGrp="1"/>
          </p:cNvSpPr>
          <p:nvPr>
            <p:ph idx="1"/>
          </p:nvPr>
        </p:nvSpPr>
        <p:spPr>
          <a:xfrm>
            <a:off x="457200" y="1500175"/>
            <a:ext cx="8229600" cy="571503"/>
          </a:xfrm>
          <a:ln>
            <a:solidFill>
              <a:srgbClr val="0070C0"/>
            </a:solidFill>
          </a:ln>
        </p:spPr>
        <p:txBody>
          <a:bodyPr/>
          <a:lstStyle/>
          <a:p>
            <a:r>
              <a:rPr lang="en-US" b="1" dirty="0"/>
              <a:t>Tensor</a:t>
            </a:r>
            <a:r>
              <a:rPr lang="zh-CN" altLang="en-US" b="1" dirty="0"/>
              <a:t>与</a:t>
            </a:r>
            <a:r>
              <a:rPr lang="en-US" altLang="zh-CN" b="1" dirty="0" err="1"/>
              <a:t>NumPy</a:t>
            </a:r>
            <a:r>
              <a:rPr lang="zh-CN" altLang="en-US" b="1" dirty="0"/>
              <a:t>的函数对比</a:t>
            </a:r>
            <a:endParaRPr lang="en-US" altLang="zh-CN" b="1" dirty="0"/>
          </a:p>
          <a:p>
            <a:endParaRPr lang="en-US" altLang="zh-CN" dirty="0"/>
          </a:p>
        </p:txBody>
      </p:sp>
      <p:graphicFrame>
        <p:nvGraphicFramePr>
          <p:cNvPr id="8" name="表格 7"/>
          <p:cNvGraphicFramePr>
            <a:graphicFrameLocks noGrp="1"/>
          </p:cNvGraphicFramePr>
          <p:nvPr/>
        </p:nvGraphicFramePr>
        <p:xfrm>
          <a:off x="857224" y="2143116"/>
          <a:ext cx="6929486" cy="4099739"/>
        </p:xfrm>
        <a:graphic>
          <a:graphicData uri="http://schemas.openxmlformats.org/drawingml/2006/table">
            <a:tbl>
              <a:tblPr/>
              <a:tblGrid>
                <a:gridCol w="2525104">
                  <a:extLst>
                    <a:ext uri="{9D8B030D-6E8A-4147-A177-3AD203B41FA5}">
                      <a16:colId xmlns:a16="http://schemas.microsoft.com/office/drawing/2014/main" val="20000"/>
                    </a:ext>
                  </a:extLst>
                </a:gridCol>
                <a:gridCol w="2404118">
                  <a:extLst>
                    <a:ext uri="{9D8B030D-6E8A-4147-A177-3AD203B41FA5}">
                      <a16:colId xmlns:a16="http://schemas.microsoft.com/office/drawing/2014/main" val="20001"/>
                    </a:ext>
                  </a:extLst>
                </a:gridCol>
                <a:gridCol w="2000264">
                  <a:extLst>
                    <a:ext uri="{9D8B030D-6E8A-4147-A177-3AD203B41FA5}">
                      <a16:colId xmlns:a16="http://schemas.microsoft.com/office/drawing/2014/main" val="20002"/>
                    </a:ext>
                  </a:extLst>
                </a:gridCol>
              </a:tblGrid>
              <a:tr h="145143">
                <a:tc>
                  <a:txBody>
                    <a:bodyPr/>
                    <a:lstStyle/>
                    <a:p>
                      <a:pPr algn="ctr">
                        <a:lnSpc>
                          <a:spcPts val="1345"/>
                        </a:lnSpc>
                        <a:spcBef>
                          <a:spcPts val="300"/>
                        </a:spcBef>
                        <a:spcAft>
                          <a:spcPts val="0"/>
                        </a:spcAft>
                      </a:pPr>
                      <a:r>
                        <a:rPr lang="zh-CN" sz="800" kern="0">
                          <a:solidFill>
                            <a:srgbClr val="333333"/>
                          </a:solidFill>
                          <a:latin typeface="Calibri"/>
                          <a:ea typeface="宋体"/>
                          <a:cs typeface="宋体"/>
                        </a:rPr>
                        <a:t>操作类别</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Numpy</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PyTorch</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145143">
                <a:tc rowSpan="4">
                  <a:txBody>
                    <a:bodyPr/>
                    <a:lstStyle/>
                    <a:p>
                      <a:pPr algn="ctr">
                        <a:lnSpc>
                          <a:spcPts val="1345"/>
                        </a:lnSpc>
                        <a:spcBef>
                          <a:spcPts val="300"/>
                        </a:spcBef>
                        <a:spcAft>
                          <a:spcPts val="0"/>
                        </a:spcAft>
                      </a:pPr>
                      <a:r>
                        <a:rPr lang="zh-CN" sz="800" kern="0">
                          <a:solidFill>
                            <a:srgbClr val="333333"/>
                          </a:solidFill>
                          <a:latin typeface="Calibri"/>
                          <a:ea typeface="宋体"/>
                          <a:cs typeface="宋体"/>
                        </a:rPr>
                        <a:t>数据类型</a:t>
                      </a:r>
                      <a:endParaRPr lang="zh-CN" sz="800" kern="100">
                        <a:latin typeface="Calibri"/>
                        <a:ea typeface="宋体"/>
                        <a:cs typeface="Times New Roman"/>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np.ndarray</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torch.Tensor</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1"/>
                  </a:ext>
                </a:extLst>
              </a:tr>
              <a:tr h="262063">
                <a:tc vMerge="1">
                  <a:txBody>
                    <a:bodyPr/>
                    <a:lstStyle/>
                    <a:p>
                      <a:endParaRPr lang="zh-CN" altLang="en-US"/>
                    </a:p>
                  </a:txBody>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np.float32</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torch.float32; torch.float</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2"/>
                  </a:ext>
                </a:extLst>
              </a:tr>
              <a:tr h="262063">
                <a:tc vMerge="1">
                  <a:txBody>
                    <a:bodyPr/>
                    <a:lstStyle/>
                    <a:p>
                      <a:endParaRPr lang="zh-CN" altLang="en-US"/>
                    </a:p>
                  </a:txBody>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np.float64</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torch.float64; torch.double</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3"/>
                  </a:ext>
                </a:extLst>
              </a:tr>
              <a:tr h="262063">
                <a:tc vMerge="1">
                  <a:txBody>
                    <a:bodyPr/>
                    <a:lstStyle/>
                    <a:p>
                      <a:endParaRPr lang="zh-CN" altLang="en-US"/>
                    </a:p>
                  </a:txBody>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np.int64</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torch.int64; torch.long</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4"/>
                  </a:ext>
                </a:extLst>
              </a:tr>
              <a:tr h="655159">
                <a:tc rowSpan="3">
                  <a:txBody>
                    <a:bodyPr/>
                    <a:lstStyle/>
                    <a:p>
                      <a:pPr algn="ctr">
                        <a:lnSpc>
                          <a:spcPts val="1345"/>
                        </a:lnSpc>
                        <a:spcBef>
                          <a:spcPts val="300"/>
                        </a:spcBef>
                        <a:spcAft>
                          <a:spcPts val="0"/>
                        </a:spcAft>
                      </a:pPr>
                      <a:r>
                        <a:rPr lang="zh-CN" sz="800" kern="0">
                          <a:solidFill>
                            <a:srgbClr val="333333"/>
                          </a:solidFill>
                          <a:latin typeface="Calibri"/>
                          <a:ea typeface="宋体"/>
                          <a:cs typeface="宋体"/>
                        </a:rPr>
                        <a:t>从已有数据构建</a:t>
                      </a:r>
                      <a:endParaRPr lang="zh-CN" sz="800" kern="100">
                        <a:latin typeface="Calibri"/>
                        <a:ea typeface="宋体"/>
                        <a:cs typeface="Times New Roman"/>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np.array([3.2, 4.3], dtype=np.float16)</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dirty="0" err="1">
                          <a:solidFill>
                            <a:srgbClr val="333333"/>
                          </a:solidFill>
                          <a:latin typeface="宋体"/>
                          <a:ea typeface="宋体"/>
                          <a:cs typeface="宋体"/>
                        </a:rPr>
                        <a:t>torch.tensor</a:t>
                      </a:r>
                      <a:r>
                        <a:rPr lang="en-US" sz="800" kern="0" dirty="0">
                          <a:solidFill>
                            <a:srgbClr val="333333"/>
                          </a:solidFill>
                          <a:latin typeface="宋体"/>
                          <a:ea typeface="宋体"/>
                          <a:cs typeface="宋体"/>
                        </a:rPr>
                        <a:t>([3.2, 4.3],</a:t>
                      </a:r>
                      <a:br>
                        <a:rPr lang="en-US" sz="800" kern="0" dirty="0">
                          <a:solidFill>
                            <a:srgbClr val="333333"/>
                          </a:solidFill>
                          <a:latin typeface="宋体"/>
                          <a:ea typeface="宋体"/>
                          <a:cs typeface="宋体"/>
                        </a:rPr>
                      </a:br>
                      <a:r>
                        <a:rPr lang="en-US" sz="800" kern="0" dirty="0">
                          <a:solidFill>
                            <a:srgbClr val="333333"/>
                          </a:solidFill>
                          <a:latin typeface="宋体"/>
                          <a:ea typeface="宋体"/>
                          <a:cs typeface="宋体"/>
                        </a:rPr>
                        <a:t> </a:t>
                      </a:r>
                      <a:r>
                        <a:rPr lang="en-US" sz="800" kern="0" dirty="0" err="1">
                          <a:solidFill>
                            <a:srgbClr val="333333"/>
                          </a:solidFill>
                          <a:latin typeface="宋体"/>
                          <a:ea typeface="宋体"/>
                          <a:cs typeface="宋体"/>
                        </a:rPr>
                        <a:t>dtype</a:t>
                      </a:r>
                      <a:r>
                        <a:rPr lang="en-US" sz="800" kern="0" dirty="0">
                          <a:solidFill>
                            <a:srgbClr val="333333"/>
                          </a:solidFill>
                          <a:latin typeface="宋体"/>
                          <a:ea typeface="宋体"/>
                          <a:cs typeface="宋体"/>
                        </a:rPr>
                        <a:t>=torch.float16)</a:t>
                      </a:r>
                      <a:endParaRPr lang="zh-CN" sz="800" kern="100" dirty="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5"/>
                  </a:ext>
                </a:extLst>
              </a:tr>
              <a:tr h="145143">
                <a:tc vMerge="1">
                  <a:txBody>
                    <a:bodyPr/>
                    <a:lstStyle/>
                    <a:p>
                      <a:endParaRPr lang="zh-CN" altLang="en-US"/>
                    </a:p>
                  </a:txBody>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x.copy()</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x.clone()</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6"/>
                  </a:ext>
                </a:extLst>
              </a:tr>
              <a:tr h="145143">
                <a:tc vMerge="1">
                  <a:txBody>
                    <a:bodyPr/>
                    <a:lstStyle/>
                    <a:p>
                      <a:endParaRPr lang="zh-CN" altLang="en-US"/>
                    </a:p>
                  </a:txBody>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np.concatenate</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torch.cat</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7"/>
                  </a:ext>
                </a:extLst>
              </a:tr>
              <a:tr h="145143">
                <a:tc>
                  <a:txBody>
                    <a:bodyPr/>
                    <a:lstStyle/>
                    <a:p>
                      <a:pPr algn="ctr">
                        <a:lnSpc>
                          <a:spcPts val="1345"/>
                        </a:lnSpc>
                        <a:spcBef>
                          <a:spcPts val="300"/>
                        </a:spcBef>
                        <a:spcAft>
                          <a:spcPts val="0"/>
                        </a:spcAft>
                      </a:pPr>
                      <a:r>
                        <a:rPr lang="zh-CN" sz="800" kern="0">
                          <a:solidFill>
                            <a:srgbClr val="333333"/>
                          </a:solidFill>
                          <a:latin typeface="Calibri"/>
                          <a:ea typeface="宋体"/>
                          <a:cs typeface="宋体"/>
                        </a:rPr>
                        <a:t>线性代数</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np.dot</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torch.mm</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8"/>
                  </a:ext>
                </a:extLst>
              </a:tr>
              <a:tr h="145143">
                <a:tc rowSpan="2">
                  <a:txBody>
                    <a:bodyPr/>
                    <a:lstStyle/>
                    <a:p>
                      <a:pPr algn="ctr">
                        <a:lnSpc>
                          <a:spcPts val="1345"/>
                        </a:lnSpc>
                        <a:spcBef>
                          <a:spcPts val="300"/>
                        </a:spcBef>
                        <a:spcAft>
                          <a:spcPts val="0"/>
                        </a:spcAft>
                      </a:pPr>
                      <a:r>
                        <a:rPr lang="zh-CN" sz="800" kern="0">
                          <a:solidFill>
                            <a:srgbClr val="333333"/>
                          </a:solidFill>
                          <a:latin typeface="Calibri"/>
                          <a:ea typeface="宋体"/>
                          <a:cs typeface="宋体"/>
                        </a:rPr>
                        <a:t>属性</a:t>
                      </a:r>
                      <a:endParaRPr lang="zh-CN" sz="800" kern="100">
                        <a:latin typeface="Calibri"/>
                        <a:ea typeface="宋体"/>
                        <a:cs typeface="Times New Roman"/>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x.ndim</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x.dim()</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9"/>
                  </a:ext>
                </a:extLst>
              </a:tr>
              <a:tr h="145143">
                <a:tc vMerge="1">
                  <a:txBody>
                    <a:bodyPr/>
                    <a:lstStyle/>
                    <a:p>
                      <a:endParaRPr lang="zh-CN" altLang="en-US"/>
                    </a:p>
                  </a:txBody>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x.size</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x.nelement()</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10"/>
                  </a:ext>
                </a:extLst>
              </a:tr>
              <a:tr h="393095">
                <a:tc rowSpan="2">
                  <a:txBody>
                    <a:bodyPr/>
                    <a:lstStyle/>
                    <a:p>
                      <a:pPr algn="ctr">
                        <a:lnSpc>
                          <a:spcPts val="1345"/>
                        </a:lnSpc>
                        <a:spcBef>
                          <a:spcPts val="300"/>
                        </a:spcBef>
                        <a:spcAft>
                          <a:spcPts val="0"/>
                        </a:spcAft>
                      </a:pPr>
                      <a:r>
                        <a:rPr lang="zh-CN" sz="800" kern="0">
                          <a:solidFill>
                            <a:srgbClr val="333333"/>
                          </a:solidFill>
                          <a:latin typeface="Calibri"/>
                          <a:ea typeface="宋体"/>
                          <a:cs typeface="宋体"/>
                        </a:rPr>
                        <a:t>形状操作</a:t>
                      </a:r>
                      <a:endParaRPr lang="zh-CN" sz="800" kern="100">
                        <a:latin typeface="Calibri"/>
                        <a:ea typeface="宋体"/>
                        <a:cs typeface="Times New Roman"/>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x.reshape</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x.reshape(</a:t>
                      </a:r>
                      <a:r>
                        <a:rPr lang="zh-CN" sz="800" kern="0">
                          <a:solidFill>
                            <a:srgbClr val="333333"/>
                          </a:solidFill>
                          <a:latin typeface="Calibri"/>
                          <a:ea typeface="宋体"/>
                          <a:cs typeface="宋体"/>
                        </a:rPr>
                        <a:t>相当于</a:t>
                      </a:r>
                      <a:r>
                        <a:rPr lang="en-US" sz="800" kern="0">
                          <a:solidFill>
                            <a:srgbClr val="333333"/>
                          </a:solidFill>
                          <a:latin typeface="Calibri"/>
                          <a:ea typeface="宋体"/>
                          <a:cs typeface="宋体"/>
                        </a:rPr>
                        <a:t>tensor.contiguous().view()); x.view</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11"/>
                  </a:ext>
                </a:extLst>
              </a:tr>
              <a:tr h="254000">
                <a:tc vMerge="1">
                  <a:txBody>
                    <a:bodyPr/>
                    <a:lstStyle/>
                    <a:p>
                      <a:endParaRPr lang="zh-CN" altLang="en-US"/>
                    </a:p>
                  </a:txBody>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x.flatten</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r>
                        <a:rPr lang="en-US" sz="800" kern="100">
                          <a:solidFill>
                            <a:srgbClr val="333333"/>
                          </a:solidFill>
                          <a:latin typeface="Calibri"/>
                        </a:rPr>
                        <a:t>x.view(-1)</a:t>
                      </a:r>
                      <a:r>
                        <a:rPr lang="zh-CN" sz="800" kern="100">
                          <a:solidFill>
                            <a:srgbClr val="333333"/>
                          </a:solidFill>
                          <a:latin typeface="Calibri"/>
                        </a:rPr>
                        <a:t>；</a:t>
                      </a:r>
                      <a:r>
                        <a:rPr lang="en-US" sz="800" kern="100">
                          <a:solidFill>
                            <a:srgbClr val="333333"/>
                          </a:solidFill>
                          <a:latin typeface="Calibri"/>
                        </a:rPr>
                        <a:t>nn</a:t>
                      </a:r>
                      <a:r>
                        <a:rPr lang="en-US" sz="800" kern="100">
                          <a:solidFill>
                            <a:srgbClr val="333333"/>
                          </a:solidFill>
                          <a:highlight>
                            <a:srgbClr val="FFFF00"/>
                          </a:highlight>
                          <a:latin typeface="Calibri"/>
                        </a:rPr>
                        <a:t>.</a:t>
                      </a:r>
                      <a:r>
                        <a:rPr lang="en-US" sz="800" kern="100">
                          <a:solidFill>
                            <a:srgbClr val="333333"/>
                          </a:solidFill>
                          <a:latin typeface="Calibri"/>
                        </a:rPr>
                        <a:t>Flatten</a:t>
                      </a:r>
                      <a:r>
                        <a:rPr lang="en-US" sz="800" kern="100">
                          <a:solidFill>
                            <a:srgbClr val="333333"/>
                          </a:solidFill>
                          <a:highlight>
                            <a:srgbClr val="FFFF00"/>
                          </a:highlight>
                          <a:latin typeface="Calibri"/>
                        </a:rPr>
                        <a:t>()</a:t>
                      </a:r>
                      <a:endParaRPr lang="zh-CN" sz="800" kern="100">
                        <a:latin typeface="Calibri"/>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12"/>
                  </a:ext>
                </a:extLst>
              </a:tr>
              <a:tr h="262063">
                <a:tc>
                  <a:txBody>
                    <a:bodyPr/>
                    <a:lstStyle/>
                    <a:p>
                      <a:pPr algn="ctr">
                        <a:lnSpc>
                          <a:spcPts val="1345"/>
                        </a:lnSpc>
                        <a:spcBef>
                          <a:spcPts val="300"/>
                        </a:spcBef>
                        <a:spcAft>
                          <a:spcPts val="0"/>
                        </a:spcAft>
                      </a:pPr>
                      <a:r>
                        <a:rPr lang="zh-CN" sz="800" kern="0">
                          <a:solidFill>
                            <a:srgbClr val="333333"/>
                          </a:solidFill>
                          <a:latin typeface="Calibri"/>
                          <a:ea typeface="宋体"/>
                          <a:cs typeface="宋体"/>
                        </a:rPr>
                        <a:t>类型转换</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np.floor(x)</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torch.floor(x); x.floor()</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13"/>
                  </a:ext>
                </a:extLst>
              </a:tr>
              <a:tr h="145143">
                <a:tc rowSpan="3">
                  <a:txBody>
                    <a:bodyPr/>
                    <a:lstStyle/>
                    <a:p>
                      <a:pPr algn="ctr">
                        <a:lnSpc>
                          <a:spcPts val="1345"/>
                        </a:lnSpc>
                        <a:spcBef>
                          <a:spcPts val="300"/>
                        </a:spcBef>
                        <a:spcAft>
                          <a:spcPts val="0"/>
                        </a:spcAft>
                      </a:pPr>
                      <a:r>
                        <a:rPr lang="zh-CN" sz="800" kern="0">
                          <a:solidFill>
                            <a:srgbClr val="333333"/>
                          </a:solidFill>
                          <a:latin typeface="Calibri"/>
                          <a:ea typeface="宋体"/>
                          <a:cs typeface="宋体"/>
                        </a:rPr>
                        <a:t>比较</a:t>
                      </a:r>
                      <a:endParaRPr lang="zh-CN" sz="800" kern="100">
                        <a:latin typeface="Calibri"/>
                        <a:ea typeface="宋体"/>
                        <a:cs typeface="Times New Roman"/>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np.less</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x.lt</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14"/>
                  </a:ext>
                </a:extLst>
              </a:tr>
              <a:tr h="145143">
                <a:tc vMerge="1">
                  <a:txBody>
                    <a:bodyPr/>
                    <a:lstStyle/>
                    <a:p>
                      <a:endParaRPr lang="zh-CN" altLang="en-US"/>
                    </a:p>
                  </a:txBody>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np.less_equal/np.greater</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x.le/x.gt</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15"/>
                  </a:ext>
                </a:extLst>
              </a:tr>
              <a:tr h="262063">
                <a:tc vMerge="1">
                  <a:txBody>
                    <a:bodyPr/>
                    <a:lstStyle/>
                    <a:p>
                      <a:endParaRPr lang="zh-CN" altLang="en-US"/>
                    </a:p>
                  </a:txBody>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np.greater_equal/np.equal/np.not_equal</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x.ge/x.eq/x.ne</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16"/>
                  </a:ext>
                </a:extLst>
              </a:tr>
              <a:tr h="145143">
                <a:tc>
                  <a:txBody>
                    <a:bodyPr/>
                    <a:lstStyle/>
                    <a:p>
                      <a:pPr algn="ctr">
                        <a:lnSpc>
                          <a:spcPts val="1345"/>
                        </a:lnSpc>
                        <a:spcBef>
                          <a:spcPts val="300"/>
                        </a:spcBef>
                        <a:spcAft>
                          <a:spcPts val="0"/>
                        </a:spcAft>
                      </a:pPr>
                      <a:r>
                        <a:rPr lang="zh-CN" sz="800" kern="0">
                          <a:solidFill>
                            <a:srgbClr val="333333"/>
                          </a:solidFill>
                          <a:latin typeface="Calibri"/>
                          <a:ea typeface="宋体"/>
                          <a:cs typeface="宋体"/>
                        </a:rPr>
                        <a:t>随机种子</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a:solidFill>
                            <a:srgbClr val="333333"/>
                          </a:solidFill>
                          <a:latin typeface="宋体"/>
                          <a:ea typeface="宋体"/>
                          <a:cs typeface="宋体"/>
                        </a:rPr>
                        <a:t>np.random.seed</a:t>
                      </a:r>
                      <a:endParaRPr lang="zh-CN" sz="800" kern="10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800" kern="0" dirty="0" err="1">
                          <a:solidFill>
                            <a:srgbClr val="333333"/>
                          </a:solidFill>
                          <a:latin typeface="宋体"/>
                          <a:ea typeface="宋体"/>
                          <a:cs typeface="宋体"/>
                        </a:rPr>
                        <a:t>torch.manual_seed</a:t>
                      </a:r>
                      <a:endParaRPr lang="zh-CN" sz="800" kern="100" dirty="0">
                        <a:latin typeface="Calibri"/>
                        <a:ea typeface="宋体"/>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1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1"/>
          <p:cNvSpPr>
            <a:spLocks noGrp="1"/>
          </p:cNvSpPr>
          <p:nvPr>
            <p:ph type="title"/>
          </p:nvPr>
        </p:nvSpPr>
        <p:spPr>
          <a:xfrm>
            <a:off x="457200" y="214313"/>
            <a:ext cx="8229600" cy="1143000"/>
          </a:xfrm>
        </p:spPr>
        <p:txBody>
          <a:bodyPr/>
          <a:lstStyle/>
          <a:p>
            <a:pPr eaLnBrk="1" hangingPunct="1"/>
            <a:r>
              <a:rPr lang="zh-CN" altLang="en-US" sz="6000" dirty="0"/>
              <a:t> 前 言</a:t>
            </a:r>
            <a:endParaRPr lang="zh-CN" altLang="en-US" sz="5600" b="1" dirty="0">
              <a:solidFill>
                <a:schemeClr val="accent3">
                  <a:tint val="90000"/>
                  <a:satMod val="120000"/>
                </a:schemeClr>
              </a:solidFill>
              <a:effectLst>
                <a:outerShdw blurRad="38100" dist="25400" dir="5400000" algn="tl" rotWithShape="0">
                  <a:srgbClr val="000000">
                    <a:alpha val="43000"/>
                  </a:srgbClr>
                </a:outerShdw>
              </a:effectLst>
            </a:endParaRPr>
          </a:p>
        </p:txBody>
      </p:sp>
      <p:sp>
        <p:nvSpPr>
          <p:cNvPr id="6149" name="灯片编号占位符 3"/>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F8C3766-9891-40E5-84CC-22ED9F5913D3}" type="slidenum">
              <a:rPr lang="zh-CN" altLang="en-US" sz="2400" smtClean="0">
                <a:solidFill>
                  <a:srgbClr val="FFFF00"/>
                </a:solidFill>
              </a:rPr>
              <a:pPr fontAlgn="base">
                <a:spcBef>
                  <a:spcPct val="0"/>
                </a:spcBef>
                <a:spcAft>
                  <a:spcPct val="0"/>
                </a:spcAft>
                <a:defRPr/>
              </a:pPr>
              <a:t>2</a:t>
            </a:fld>
            <a:endParaRPr lang="zh-CN" altLang="en-US" sz="2400">
              <a:solidFill>
                <a:srgbClr val="FFFF00"/>
              </a:solidFill>
            </a:endParaRPr>
          </a:p>
        </p:txBody>
      </p:sp>
      <p:sp>
        <p:nvSpPr>
          <p:cNvPr id="28678" name="页脚占位符 4"/>
          <p:cNvSpPr txBox="1">
            <a:spLocks/>
          </p:cNvSpPr>
          <p:nvPr/>
        </p:nvSpPr>
        <p:spPr bwMode="auto">
          <a:xfrm>
            <a:off x="2428875" y="6357938"/>
            <a:ext cx="1714500" cy="428625"/>
          </a:xfrm>
          <a:prstGeom prst="rect">
            <a:avLst/>
          </a:prstGeom>
          <a:noFill/>
          <a:ln w="9525">
            <a:noFill/>
            <a:miter lim="800000"/>
            <a:headEnd/>
            <a:tailEnd/>
          </a:ln>
        </p:spPr>
        <p:txBody>
          <a:bodyPr lIns="0" tIns="0" rIns="0" bIns="0" anchor="b"/>
          <a:lstStyle/>
          <a:p>
            <a:endParaRPr lang="zh-CN" altLang="en-US" sz="2000" dirty="0">
              <a:solidFill>
                <a:srgbClr val="FFFF00"/>
              </a:solidFill>
              <a:latin typeface="Constantia" pitchFamily="18" charset="0"/>
            </a:endParaRPr>
          </a:p>
        </p:txBody>
      </p:sp>
      <p:sp>
        <p:nvSpPr>
          <p:cNvPr id="12" name="内容占位符 12"/>
          <p:cNvSpPr txBox="1">
            <a:spLocks/>
          </p:cNvSpPr>
          <p:nvPr/>
        </p:nvSpPr>
        <p:spPr bwMode="auto">
          <a:xfrm>
            <a:off x="428596" y="4643446"/>
            <a:ext cx="4114800" cy="1857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itchFamily="18" charset="2"/>
              <a:buChar char=""/>
              <a:tabLst/>
              <a:defRPr/>
            </a:pPr>
            <a:endParaRPr kumimoji="0" lang="en-US" altLang="zh-CN"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内容占位符 6"/>
          <p:cNvSpPr txBox="1">
            <a:spLocks/>
          </p:cNvSpPr>
          <p:nvPr/>
        </p:nvSpPr>
        <p:spPr bwMode="auto">
          <a:xfrm>
            <a:off x="428596" y="1500174"/>
            <a:ext cx="8229600" cy="48577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lang="zh-CN" altLang="en-US" sz="2600" dirty="0">
                <a:latin typeface="+mn-lt"/>
                <a:ea typeface="+mn-ea"/>
              </a:rPr>
              <a:t>本</a:t>
            </a:r>
            <a:r>
              <a:rPr lang="en-US" altLang="zh-CN" sz="2600" dirty="0">
                <a:latin typeface="+mn-lt"/>
                <a:ea typeface="+mn-ea"/>
              </a:rPr>
              <a:t>PPT</a:t>
            </a:r>
            <a:r>
              <a:rPr lang="zh-CN" altLang="en-US" sz="2600" dirty="0">
                <a:latin typeface="+mn-lt"/>
                <a:ea typeface="+mn-ea"/>
              </a:rPr>
              <a:t>目的</a:t>
            </a: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r>
              <a:rPr lang="zh-CN" altLang="en-US" sz="2600" dirty="0">
                <a:latin typeface="+mn-lt"/>
                <a:ea typeface="+mn-ea"/>
              </a:rPr>
              <a:t>梳理本书内容</a:t>
            </a: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r>
              <a:rPr lang="zh-CN" altLang="en-US" sz="2600" dirty="0">
                <a:latin typeface="+mn-lt"/>
                <a:ea typeface="+mn-ea"/>
              </a:rPr>
              <a:t>提炼各章节核心内容</a:t>
            </a: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r>
              <a:rPr lang="zh-CN" altLang="en-US" sz="2600" dirty="0">
                <a:latin typeface="+mn-lt"/>
                <a:ea typeface="+mn-ea"/>
              </a:rPr>
              <a:t>使用很多动画，可作为书的重要补充</a:t>
            </a: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r>
              <a:rPr lang="zh-CN" altLang="en-US" sz="2600" dirty="0">
                <a:latin typeface="+mn-lt"/>
                <a:ea typeface="+mn-ea"/>
              </a:rPr>
              <a:t>拓展一些内容：</a:t>
            </a:r>
            <a:endParaRPr lang="en-US" altLang="zh-CN" sz="26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zh-CN" altLang="en-US" sz="2600" dirty="0">
                <a:latin typeface="+mn-lt"/>
                <a:ea typeface="+mn-ea"/>
              </a:rPr>
              <a:t>如</a:t>
            </a:r>
            <a:r>
              <a:rPr lang="en-US" altLang="zh-CN" sz="2600" dirty="0">
                <a:latin typeface="+mn-lt"/>
                <a:ea typeface="+mn-ea"/>
              </a:rPr>
              <a:t>GPT</a:t>
            </a:r>
            <a:r>
              <a:rPr lang="zh-CN" altLang="en-US" sz="2600" dirty="0">
                <a:latin typeface="+mn-lt"/>
                <a:ea typeface="+mn-ea"/>
              </a:rPr>
              <a:t>、</a:t>
            </a:r>
            <a:r>
              <a:rPr lang="en-US" altLang="zh-CN" sz="2600" dirty="0">
                <a:latin typeface="+mn-lt"/>
                <a:ea typeface="+mn-ea"/>
              </a:rPr>
              <a:t>GPT3</a:t>
            </a:r>
            <a:r>
              <a:rPr lang="zh-CN" altLang="en-US" sz="2600" dirty="0">
                <a:latin typeface="+mn-lt"/>
                <a:ea typeface="+mn-ea"/>
              </a:rPr>
              <a:t>、</a:t>
            </a:r>
            <a:r>
              <a:rPr lang="en-US" altLang="zh-CN" sz="2600" dirty="0" err="1">
                <a:latin typeface="+mn-lt"/>
                <a:ea typeface="+mn-ea"/>
              </a:rPr>
              <a:t>ChatGPT</a:t>
            </a:r>
            <a:r>
              <a:rPr lang="zh-CN" altLang="en-US" sz="2600" dirty="0">
                <a:latin typeface="+mn-lt"/>
                <a:ea typeface="+mn-ea"/>
              </a:rPr>
              <a:t>等</a:t>
            </a:r>
            <a:endParaRPr lang="en-US" altLang="zh-CN" sz="26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en-US" altLang="zh-CN" sz="2600" dirty="0">
                <a:latin typeface="+mn-lt"/>
                <a:ea typeface="+mn-ea"/>
              </a:rPr>
              <a:t>VAE</a:t>
            </a:r>
            <a:r>
              <a:rPr lang="zh-CN" altLang="en-US" sz="2600" dirty="0">
                <a:latin typeface="+mn-lt"/>
                <a:ea typeface="+mn-ea"/>
              </a:rPr>
              <a:t>、</a:t>
            </a:r>
            <a:r>
              <a:rPr lang="en-US" altLang="zh-CN" sz="2600" dirty="0">
                <a:latin typeface="+mn-lt"/>
                <a:ea typeface="+mn-ea"/>
              </a:rPr>
              <a:t>GAN</a:t>
            </a:r>
            <a:r>
              <a:rPr lang="zh-CN" altLang="en-US" sz="2600" dirty="0">
                <a:latin typeface="+mn-lt"/>
                <a:ea typeface="+mn-ea"/>
              </a:rPr>
              <a:t>、</a:t>
            </a:r>
            <a:r>
              <a:rPr lang="en-US" altLang="zh-CN" sz="2800" dirty="0"/>
              <a:t>Diffusion</a:t>
            </a:r>
            <a:r>
              <a:rPr lang="en-US" altLang="zh-CN" sz="2600" dirty="0">
                <a:latin typeface="+mn-lt"/>
                <a:ea typeface="+mn-ea"/>
              </a:rPr>
              <a:t> Model</a:t>
            </a:r>
            <a:r>
              <a:rPr lang="zh-CN" altLang="en-US" sz="2600" dirty="0">
                <a:latin typeface="+mn-lt"/>
                <a:ea typeface="+mn-ea"/>
              </a:rPr>
              <a:t>、</a:t>
            </a:r>
            <a:endParaRPr lang="en-US" altLang="zh-CN" sz="26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en-US" altLang="zh-CN" sz="2600" dirty="0">
                <a:latin typeface="+mn-lt"/>
                <a:ea typeface="+mn-ea"/>
              </a:rPr>
              <a:t>Stable Diffusion</a:t>
            </a:r>
            <a:r>
              <a:rPr lang="zh-CN" altLang="en-US" sz="2600" dirty="0">
                <a:latin typeface="+mn-lt"/>
                <a:ea typeface="+mn-ea"/>
              </a:rPr>
              <a:t>等</a:t>
            </a:r>
            <a:endParaRPr lang="en-US" altLang="zh-CN" sz="2600" dirty="0">
              <a:latin typeface="+mn-lt"/>
              <a:ea typeface="+mn-ea"/>
            </a:endParaRPr>
          </a:p>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endParaRPr kumimoji="0" lang="en-US" altLang="zh-CN" sz="2600" b="0" i="0" u="none" strike="noStrike" kern="1200" cap="none" spc="0" normalizeH="0" baseline="0" noProof="0" dirty="0">
              <a:ln>
                <a:noFill/>
              </a:ln>
              <a:solidFill>
                <a:schemeClr val="tx1"/>
              </a:solidFill>
              <a:effectLst/>
              <a:uLnTx/>
              <a:uFillTx/>
              <a:latin typeface="+mn-lt"/>
              <a:ea typeface="+mn-ea"/>
              <a:cs typeface="+mn-cs"/>
            </a:endParaRPr>
          </a:p>
          <a:p>
            <a:pPr marL="639763" marR="0" lvl="1" indent="-246063" algn="l" defTabSz="914400" rtl="0" eaLnBrk="0" fontAlgn="base" latinLnBrk="0" hangingPunct="0">
              <a:lnSpc>
                <a:spcPct val="100000"/>
              </a:lnSpc>
              <a:spcBef>
                <a:spcPct val="20000"/>
              </a:spcBef>
              <a:spcAft>
                <a:spcPct val="0"/>
              </a:spcAft>
              <a:buClr>
                <a:schemeClr val="accent1"/>
              </a:buClr>
              <a:buSzPct val="85000"/>
              <a:tabLst/>
              <a:defRPr/>
            </a:pPr>
            <a:endParaRPr kumimoji="0" lang="en-US" altLang="zh-CN" sz="2600" b="0" i="0" u="none" strike="noStrike" kern="1200" cap="none" spc="0" normalizeH="0" baseline="0" noProof="0" dirty="0">
              <a:ln>
                <a:noFill/>
              </a:ln>
              <a:solidFill>
                <a:schemeClr val="tx1"/>
              </a:solidFill>
              <a:effectLst/>
              <a:uLnTx/>
              <a:uFillTx/>
              <a:latin typeface="+mn-lt"/>
              <a:ea typeface="+mn-ea"/>
              <a:cs typeface="+mn-cs"/>
            </a:endParaRPr>
          </a:p>
          <a:p>
            <a:pPr marL="639763" marR="0" lvl="1" indent="-246063" algn="l" defTabSz="914400" rtl="0" eaLnBrk="0" fontAlgn="base" latinLnBrk="0" hangingPunct="0">
              <a:lnSpc>
                <a:spcPct val="100000"/>
              </a:lnSpc>
              <a:spcBef>
                <a:spcPct val="20000"/>
              </a:spcBef>
              <a:spcAft>
                <a:spcPct val="0"/>
              </a:spcAft>
              <a:buClr>
                <a:schemeClr val="accent1"/>
              </a:buClr>
              <a:buSzPct val="85000"/>
              <a:buFont typeface="Wingdings 2" pitchFamily="18" charset="2"/>
              <a:buChar char=""/>
              <a:tabLst/>
              <a:defRPr/>
            </a:pPr>
            <a:endParaRPr kumimoji="0" lang="en-US" altLang="zh-CN" sz="26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063" algn="l" defTabSz="914400" rtl="0" eaLnBrk="0" fontAlgn="base" latinLnBrk="0" hangingPunct="0">
              <a:lnSpc>
                <a:spcPct val="100000"/>
              </a:lnSpc>
              <a:spcBef>
                <a:spcPct val="20000"/>
              </a:spcBef>
              <a:spcAft>
                <a:spcPct val="0"/>
              </a:spcAft>
              <a:buClr>
                <a:schemeClr val="accent2"/>
              </a:buClr>
              <a:buSzPct val="70000"/>
              <a:buFont typeface="Wingdings 2" pitchFamily="18" charset="2"/>
              <a:buChar char=""/>
              <a:tabLst/>
              <a:defRPr/>
            </a:pPr>
            <a:endParaRPr kumimoji="0" lang="en-US" altLang="zh-CN" sz="26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063" algn="l" defTabSz="914400" rtl="0" eaLnBrk="0" fontAlgn="base" latinLnBrk="0" hangingPunct="0">
              <a:lnSpc>
                <a:spcPct val="100000"/>
              </a:lnSpc>
              <a:spcBef>
                <a:spcPct val="20000"/>
              </a:spcBef>
              <a:spcAft>
                <a:spcPct val="0"/>
              </a:spcAft>
              <a:buClr>
                <a:schemeClr val="accent2"/>
              </a:buClr>
              <a:buSzPct val="70000"/>
              <a:buFont typeface="Wingdings 2" pitchFamily="18" charset="2"/>
              <a:buChar char=""/>
              <a:tabLst/>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2</a:t>
            </a:r>
            <a:r>
              <a:rPr lang="zh-CN" altLang="en-US" sz="5400" dirty="0"/>
              <a:t>章 </a:t>
            </a:r>
            <a:r>
              <a:rPr lang="en-US" altLang="zh-CN" sz="5400" dirty="0" err="1"/>
              <a:t>PyTorch</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20</a:t>
            </a:fld>
            <a:endParaRPr lang="zh-CN" altLang="en-US" sz="2400" dirty="0"/>
          </a:p>
        </p:txBody>
      </p:sp>
      <p:sp>
        <p:nvSpPr>
          <p:cNvPr id="6" name="内容占位符 5"/>
          <p:cNvSpPr>
            <a:spLocks noGrp="1"/>
          </p:cNvSpPr>
          <p:nvPr>
            <p:ph idx="1"/>
          </p:nvPr>
        </p:nvSpPr>
        <p:spPr>
          <a:xfrm>
            <a:off x="457200" y="1500175"/>
            <a:ext cx="8229600" cy="571503"/>
          </a:xfrm>
          <a:ln>
            <a:solidFill>
              <a:srgbClr val="0070C0"/>
            </a:solidFill>
          </a:ln>
        </p:spPr>
        <p:txBody>
          <a:bodyPr/>
          <a:lstStyle/>
          <a:p>
            <a:r>
              <a:rPr lang="en-US" altLang="zh-CN" b="1" dirty="0"/>
              <a:t>Python</a:t>
            </a:r>
            <a:r>
              <a:rPr lang="zh-CN" altLang="en-US" b="1" dirty="0"/>
              <a:t>、</a:t>
            </a:r>
            <a:r>
              <a:rPr lang="en-US" altLang="zh-CN" b="1" dirty="0" err="1"/>
              <a:t>PyTorch</a:t>
            </a:r>
            <a:r>
              <a:rPr lang="en-US" altLang="zh-CN" b="1" dirty="0"/>
              <a:t> 1.x</a:t>
            </a:r>
            <a:r>
              <a:rPr lang="zh-CN" altLang="en-US" b="1" dirty="0"/>
              <a:t>与</a:t>
            </a:r>
            <a:r>
              <a:rPr lang="en-US" altLang="zh-CN" b="1" dirty="0"/>
              <a:t>TensorFlow2.x</a:t>
            </a:r>
            <a:r>
              <a:rPr lang="zh-CN" altLang="en-US" b="1" dirty="0"/>
              <a:t>的比较</a:t>
            </a:r>
            <a:endParaRPr lang="en-US" altLang="zh-CN" b="1" dirty="0"/>
          </a:p>
          <a:p>
            <a:endParaRPr lang="en-US" altLang="zh-CN" dirty="0"/>
          </a:p>
        </p:txBody>
      </p:sp>
      <p:graphicFrame>
        <p:nvGraphicFramePr>
          <p:cNvPr id="7" name="表格 6"/>
          <p:cNvGraphicFramePr>
            <a:graphicFrameLocks noGrp="1"/>
          </p:cNvGraphicFramePr>
          <p:nvPr/>
        </p:nvGraphicFramePr>
        <p:xfrm>
          <a:off x="857224" y="2143116"/>
          <a:ext cx="7786741" cy="3714776"/>
        </p:xfrm>
        <a:graphic>
          <a:graphicData uri="http://schemas.openxmlformats.org/drawingml/2006/table">
            <a:tbl>
              <a:tblPr/>
              <a:tblGrid>
                <a:gridCol w="1393827">
                  <a:extLst>
                    <a:ext uri="{9D8B030D-6E8A-4147-A177-3AD203B41FA5}">
                      <a16:colId xmlns:a16="http://schemas.microsoft.com/office/drawing/2014/main" val="20000"/>
                    </a:ext>
                  </a:extLst>
                </a:gridCol>
                <a:gridCol w="1766033">
                  <a:extLst>
                    <a:ext uri="{9D8B030D-6E8A-4147-A177-3AD203B41FA5}">
                      <a16:colId xmlns:a16="http://schemas.microsoft.com/office/drawing/2014/main" val="20001"/>
                    </a:ext>
                  </a:extLst>
                </a:gridCol>
                <a:gridCol w="2314219">
                  <a:extLst>
                    <a:ext uri="{9D8B030D-6E8A-4147-A177-3AD203B41FA5}">
                      <a16:colId xmlns:a16="http://schemas.microsoft.com/office/drawing/2014/main" val="20002"/>
                    </a:ext>
                  </a:extLst>
                </a:gridCol>
                <a:gridCol w="2312662">
                  <a:extLst>
                    <a:ext uri="{9D8B030D-6E8A-4147-A177-3AD203B41FA5}">
                      <a16:colId xmlns:a16="http://schemas.microsoft.com/office/drawing/2014/main" val="20003"/>
                    </a:ext>
                  </a:extLst>
                </a:gridCol>
              </a:tblGrid>
              <a:tr h="241830">
                <a:tc>
                  <a:txBody>
                    <a:bodyPr/>
                    <a:lstStyle/>
                    <a:p>
                      <a:pPr algn="ctr">
                        <a:lnSpc>
                          <a:spcPts val="1345"/>
                        </a:lnSpc>
                        <a:spcBef>
                          <a:spcPts val="300"/>
                        </a:spcBef>
                        <a:spcAft>
                          <a:spcPts val="0"/>
                        </a:spcAft>
                      </a:pPr>
                      <a:r>
                        <a:rPr lang="zh-CN" sz="1050" kern="0">
                          <a:solidFill>
                            <a:srgbClr val="333333"/>
                          </a:solidFill>
                          <a:latin typeface="Calibri"/>
                          <a:ea typeface="宋体"/>
                          <a:cs typeface="宋体"/>
                        </a:rPr>
                        <a:t>类别</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a:lnSpc>
                          <a:spcPts val="1345"/>
                        </a:lnSpc>
                        <a:spcBef>
                          <a:spcPts val="300"/>
                        </a:spcBef>
                        <a:spcAft>
                          <a:spcPts val="0"/>
                        </a:spcAft>
                      </a:pPr>
                      <a:r>
                        <a:rPr lang="en-US" sz="1050" kern="0">
                          <a:solidFill>
                            <a:srgbClr val="333333"/>
                          </a:solidFill>
                          <a:latin typeface="宋体"/>
                          <a:ea typeface="宋体"/>
                          <a:cs typeface="宋体"/>
                        </a:rPr>
                        <a:t>Python</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a:lnSpc>
                          <a:spcPts val="1345"/>
                        </a:lnSpc>
                        <a:spcBef>
                          <a:spcPts val="300"/>
                        </a:spcBef>
                        <a:spcAft>
                          <a:spcPts val="0"/>
                        </a:spcAft>
                      </a:pPr>
                      <a:r>
                        <a:rPr lang="en-US" sz="1050" kern="0">
                          <a:solidFill>
                            <a:srgbClr val="333333"/>
                          </a:solidFill>
                          <a:latin typeface="宋体"/>
                          <a:ea typeface="宋体"/>
                          <a:cs typeface="宋体"/>
                        </a:rPr>
                        <a:t>PyTorch 1+</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a:lnSpc>
                          <a:spcPts val="1345"/>
                        </a:lnSpc>
                        <a:spcBef>
                          <a:spcPts val="300"/>
                        </a:spcBef>
                        <a:spcAft>
                          <a:spcPts val="0"/>
                        </a:spcAft>
                      </a:pPr>
                      <a:r>
                        <a:rPr lang="en-US" sz="1050" kern="0">
                          <a:solidFill>
                            <a:srgbClr val="333333"/>
                          </a:solidFill>
                          <a:latin typeface="宋体"/>
                          <a:ea typeface="宋体"/>
                          <a:cs typeface="宋体"/>
                        </a:rPr>
                        <a:t>TensorFlow 2+</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241830">
                <a:tc>
                  <a:txBody>
                    <a:bodyPr/>
                    <a:lstStyle/>
                    <a:p>
                      <a:pPr algn="ctr">
                        <a:lnSpc>
                          <a:spcPts val="1345"/>
                        </a:lnSpc>
                        <a:spcBef>
                          <a:spcPts val="300"/>
                        </a:spcBef>
                        <a:spcAft>
                          <a:spcPts val="0"/>
                        </a:spcAft>
                      </a:pPr>
                      <a:r>
                        <a:rPr lang="zh-CN" sz="1050" kern="0">
                          <a:solidFill>
                            <a:srgbClr val="333333"/>
                          </a:solidFill>
                          <a:latin typeface="Calibri"/>
                          <a:ea typeface="宋体"/>
                          <a:cs typeface="宋体"/>
                        </a:rPr>
                        <a:t>类型</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1050" kern="0">
                          <a:solidFill>
                            <a:srgbClr val="333333"/>
                          </a:solidFill>
                          <a:latin typeface="宋体"/>
                          <a:ea typeface="宋体"/>
                          <a:cs typeface="宋体"/>
                        </a:rPr>
                        <a:t>nn.nd</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1050" kern="0">
                          <a:solidFill>
                            <a:srgbClr val="333333"/>
                          </a:solidFill>
                          <a:latin typeface="宋体"/>
                          <a:ea typeface="宋体"/>
                          <a:cs typeface="宋体"/>
                        </a:rPr>
                        <a:t>Tensor</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1050" kern="0">
                          <a:solidFill>
                            <a:srgbClr val="333333"/>
                          </a:solidFill>
                          <a:latin typeface="宋体"/>
                          <a:ea typeface="宋体"/>
                          <a:cs typeface="宋体"/>
                        </a:rPr>
                        <a:t>Tensor</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1"/>
                  </a:ext>
                </a:extLst>
              </a:tr>
              <a:tr h="2116012">
                <a:tc>
                  <a:txBody>
                    <a:bodyPr/>
                    <a:lstStyle/>
                    <a:p>
                      <a:pPr algn="ctr">
                        <a:lnSpc>
                          <a:spcPts val="1345"/>
                        </a:lnSpc>
                        <a:spcBef>
                          <a:spcPts val="300"/>
                        </a:spcBef>
                        <a:spcAft>
                          <a:spcPts val="0"/>
                        </a:spcAft>
                      </a:pPr>
                      <a:r>
                        <a:rPr lang="zh-CN" sz="1050" kern="0">
                          <a:solidFill>
                            <a:srgbClr val="333333"/>
                          </a:solidFill>
                          <a:latin typeface="Calibri"/>
                          <a:ea typeface="宋体"/>
                          <a:cs typeface="宋体"/>
                        </a:rPr>
                        <a:t>自动求导</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zh-CN" sz="1050" kern="0">
                          <a:solidFill>
                            <a:srgbClr val="333333"/>
                          </a:solidFill>
                          <a:latin typeface="Calibri"/>
                          <a:ea typeface="宋体"/>
                          <a:cs typeface="宋体"/>
                        </a:rPr>
                        <a:t>无</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zh-CN" sz="1050" kern="0">
                          <a:solidFill>
                            <a:srgbClr val="333333"/>
                          </a:solidFill>
                          <a:latin typeface="Calibri"/>
                          <a:ea typeface="宋体"/>
                          <a:cs typeface="宋体"/>
                        </a:rPr>
                        <a:t>支持</a:t>
                      </a:r>
                      <a:r>
                        <a:rPr lang="en-US" sz="1050" kern="0">
                          <a:solidFill>
                            <a:srgbClr val="333333"/>
                          </a:solidFill>
                          <a:latin typeface="Calibri"/>
                          <a:ea typeface="宋体"/>
                          <a:cs typeface="宋体"/>
                        </a:rPr>
                        <a:t>,</a:t>
                      </a:r>
                      <a:r>
                        <a:rPr lang="zh-CN" sz="1050" kern="0">
                          <a:solidFill>
                            <a:srgbClr val="333333"/>
                          </a:solidFill>
                          <a:latin typeface="Calibri"/>
                          <a:ea typeface="宋体"/>
                          <a:cs typeface="宋体"/>
                        </a:rPr>
                        <a:t>示例</a:t>
                      </a:r>
                      <a:endParaRPr lang="zh-CN" sz="1050" kern="100">
                        <a:latin typeface="Calibri"/>
                        <a:ea typeface="宋体"/>
                        <a:cs typeface="Times New Roman"/>
                      </a:endParaRPr>
                    </a:p>
                    <a:p>
                      <a:pPr algn="l">
                        <a:lnSpc>
                          <a:spcPts val="1345"/>
                        </a:lnSpc>
                        <a:spcBef>
                          <a:spcPts val="300"/>
                        </a:spcBef>
                        <a:spcAft>
                          <a:spcPts val="0"/>
                        </a:spcAft>
                      </a:pPr>
                      <a:r>
                        <a:rPr lang="en-US" sz="1050" kern="0">
                          <a:solidFill>
                            <a:srgbClr val="333333"/>
                          </a:solidFill>
                          <a:latin typeface="宋体"/>
                          <a:ea typeface="宋体"/>
                          <a:cs typeface="宋体"/>
                        </a:rPr>
                        <a:t>x=torch.tensor([2.0,3.6],requires_grad=True)</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zh-CN" sz="1050" kern="0">
                          <a:solidFill>
                            <a:srgbClr val="333333"/>
                          </a:solidFill>
                          <a:latin typeface="Calibri"/>
                          <a:ea typeface="宋体"/>
                          <a:cs typeface="宋体"/>
                        </a:rPr>
                        <a:t>支持，①对变量求导示例</a:t>
                      </a:r>
                      <a:endParaRPr lang="zh-CN" sz="1050" kern="100">
                        <a:latin typeface="Calibri"/>
                        <a:ea typeface="宋体"/>
                        <a:cs typeface="Times New Roman"/>
                      </a:endParaRPr>
                    </a:p>
                    <a:p>
                      <a:pPr algn="l">
                        <a:lnSpc>
                          <a:spcPts val="1345"/>
                        </a:lnSpc>
                        <a:spcBef>
                          <a:spcPts val="300"/>
                        </a:spcBef>
                        <a:spcAft>
                          <a:spcPts val="0"/>
                        </a:spcAft>
                      </a:pPr>
                      <a:r>
                        <a:rPr lang="en-US" sz="1050" kern="0">
                          <a:solidFill>
                            <a:srgbClr val="333333"/>
                          </a:solidFill>
                          <a:latin typeface="宋体"/>
                          <a:ea typeface="宋体"/>
                          <a:cs typeface="宋体"/>
                        </a:rPr>
                        <a:t>v=tf.Variable([3.2, 4.3], dtype=tf.float16)</a:t>
                      </a:r>
                      <a:r>
                        <a:rPr lang="zh-CN" sz="1050" kern="0">
                          <a:solidFill>
                            <a:srgbClr val="333333"/>
                          </a:solidFill>
                          <a:latin typeface="Calibri"/>
                          <a:ea typeface="宋体"/>
                          <a:cs typeface="宋体"/>
                        </a:rPr>
                        <a:t>，</a:t>
                      </a:r>
                      <a:r>
                        <a:rPr lang="en-US" sz="1050" kern="0">
                          <a:solidFill>
                            <a:srgbClr val="333333"/>
                          </a:solidFill>
                          <a:latin typeface="Calibri"/>
                          <a:ea typeface="宋体"/>
                          <a:cs typeface="宋体"/>
                        </a:rPr>
                        <a:t>#TensorFlow</a:t>
                      </a:r>
                      <a:r>
                        <a:rPr lang="zh-CN" sz="1050" kern="0">
                          <a:solidFill>
                            <a:srgbClr val="333333"/>
                          </a:solidFill>
                          <a:latin typeface="Calibri"/>
                          <a:ea typeface="宋体"/>
                          <a:cs typeface="宋体"/>
                        </a:rPr>
                        <a:t>一般使用梯度磁带</a:t>
                      </a:r>
                      <a:r>
                        <a:rPr lang="en-US" sz="1050" kern="0">
                          <a:solidFill>
                            <a:srgbClr val="333333"/>
                          </a:solidFill>
                          <a:latin typeface="Calibri"/>
                          <a:ea typeface="宋体"/>
                          <a:cs typeface="宋体"/>
                        </a:rPr>
                        <a:t>tf.GradientTape</a:t>
                      </a:r>
                      <a:r>
                        <a:rPr lang="zh-CN" sz="1050" kern="0">
                          <a:solidFill>
                            <a:srgbClr val="333333"/>
                          </a:solidFill>
                          <a:latin typeface="Calibri"/>
                          <a:ea typeface="宋体"/>
                          <a:cs typeface="宋体"/>
                        </a:rPr>
                        <a:t>来记录正向运算过程，然后反播磁带自动得到梯度值。</a:t>
                      </a:r>
                      <a:endParaRPr lang="zh-CN" sz="1050" kern="100">
                        <a:latin typeface="Calibri"/>
                        <a:ea typeface="宋体"/>
                        <a:cs typeface="Times New Roman"/>
                      </a:endParaRPr>
                    </a:p>
                    <a:p>
                      <a:pPr algn="l">
                        <a:lnSpc>
                          <a:spcPts val="1345"/>
                        </a:lnSpc>
                        <a:spcBef>
                          <a:spcPts val="300"/>
                        </a:spcBef>
                        <a:spcAft>
                          <a:spcPts val="0"/>
                        </a:spcAft>
                      </a:pPr>
                      <a:r>
                        <a:rPr lang="zh-CN" sz="1050" kern="0">
                          <a:solidFill>
                            <a:srgbClr val="333333"/>
                          </a:solidFill>
                          <a:latin typeface="Calibri"/>
                          <a:ea typeface="宋体"/>
                          <a:cs typeface="宋体"/>
                        </a:rPr>
                        <a:t>②对常量也可求导，需要增加</a:t>
                      </a:r>
                      <a:r>
                        <a:rPr lang="en-US" sz="1050" kern="0">
                          <a:solidFill>
                            <a:srgbClr val="333333"/>
                          </a:solidFill>
                          <a:latin typeface="Calibri"/>
                          <a:ea typeface="宋体"/>
                          <a:cs typeface="宋体"/>
                        </a:rPr>
                        <a:t>watch</a:t>
                      </a:r>
                      <a:r>
                        <a:rPr lang="zh-CN" sz="1050" kern="0">
                          <a:solidFill>
                            <a:srgbClr val="333333"/>
                          </a:solidFill>
                          <a:latin typeface="Calibri"/>
                          <a:ea typeface="宋体"/>
                          <a:cs typeface="宋体"/>
                        </a:rPr>
                        <a:t>。</a:t>
                      </a:r>
                      <a:endParaRPr lang="zh-CN" sz="1050" kern="100">
                        <a:latin typeface="Calibri"/>
                        <a:ea typeface="宋体"/>
                        <a:cs typeface="Times New Roman"/>
                      </a:endParaRPr>
                    </a:p>
                    <a:p>
                      <a:pPr algn="l">
                        <a:lnSpc>
                          <a:spcPts val="1345"/>
                        </a:lnSpc>
                        <a:spcBef>
                          <a:spcPts val="300"/>
                        </a:spcBef>
                        <a:spcAft>
                          <a:spcPts val="0"/>
                        </a:spcAft>
                      </a:pPr>
                      <a:r>
                        <a:rPr lang="zh-CN" sz="1050" kern="0">
                          <a:solidFill>
                            <a:srgbClr val="333333"/>
                          </a:solidFill>
                          <a:latin typeface="Calibri"/>
                          <a:ea typeface="宋体"/>
                          <a:cs typeface="宋体"/>
                        </a:rPr>
                        <a:t>③对</a:t>
                      </a:r>
                      <a:r>
                        <a:rPr lang="en-US" sz="1050" kern="0">
                          <a:solidFill>
                            <a:srgbClr val="333333"/>
                          </a:solidFill>
                          <a:latin typeface="Calibri"/>
                          <a:ea typeface="宋体"/>
                          <a:cs typeface="宋体"/>
                        </a:rPr>
                        <a:t>tf.Variable</a:t>
                      </a:r>
                      <a:r>
                        <a:rPr lang="zh-CN" sz="1050" kern="0">
                          <a:solidFill>
                            <a:srgbClr val="333333"/>
                          </a:solidFill>
                          <a:latin typeface="Calibri"/>
                          <a:ea typeface="宋体"/>
                          <a:cs typeface="宋体"/>
                        </a:rPr>
                        <a:t>可以通过参数</a:t>
                      </a:r>
                      <a:r>
                        <a:rPr lang="en-US" sz="1050" kern="0">
                          <a:solidFill>
                            <a:srgbClr val="333333"/>
                          </a:solidFill>
                          <a:latin typeface="Calibri"/>
                          <a:ea typeface="宋体"/>
                          <a:cs typeface="宋体"/>
                        </a:rPr>
                        <a:t>trainable</a:t>
                      </a:r>
                      <a:r>
                        <a:rPr lang="zh-CN" sz="1050" kern="0">
                          <a:solidFill>
                            <a:srgbClr val="333333"/>
                          </a:solidFill>
                          <a:latin typeface="Calibri"/>
                          <a:ea typeface="宋体"/>
                          <a:cs typeface="宋体"/>
                        </a:rPr>
                        <a:t>控制是否可学习，缺省是</a:t>
                      </a:r>
                      <a:r>
                        <a:rPr lang="en-US" sz="1050" kern="0">
                          <a:solidFill>
                            <a:srgbClr val="333333"/>
                          </a:solidFill>
                          <a:latin typeface="Calibri"/>
                          <a:ea typeface="宋体"/>
                          <a:cs typeface="宋体"/>
                        </a:rPr>
                        <a:t>True</a:t>
                      </a:r>
                      <a:r>
                        <a:rPr lang="zh-CN" sz="1050" kern="0">
                          <a:solidFill>
                            <a:srgbClr val="333333"/>
                          </a:solidFill>
                          <a:latin typeface="Calibri"/>
                          <a:ea typeface="宋体"/>
                          <a:cs typeface="宋体"/>
                        </a:rPr>
                        <a:t>。</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2"/>
                  </a:ext>
                </a:extLst>
              </a:tr>
              <a:tr h="241830">
                <a:tc>
                  <a:txBody>
                    <a:bodyPr/>
                    <a:lstStyle/>
                    <a:p>
                      <a:pPr algn="ctr">
                        <a:lnSpc>
                          <a:spcPts val="1345"/>
                        </a:lnSpc>
                        <a:spcBef>
                          <a:spcPts val="300"/>
                        </a:spcBef>
                        <a:spcAft>
                          <a:spcPts val="0"/>
                        </a:spcAft>
                      </a:pPr>
                      <a:r>
                        <a:rPr lang="zh-CN" sz="1050" kern="0">
                          <a:solidFill>
                            <a:srgbClr val="333333"/>
                          </a:solidFill>
                          <a:latin typeface="Calibri"/>
                          <a:ea typeface="宋体"/>
                          <a:cs typeface="宋体"/>
                        </a:rPr>
                        <a:t>是否支持</a:t>
                      </a:r>
                      <a:r>
                        <a:rPr lang="en-US" sz="1050" kern="0">
                          <a:solidFill>
                            <a:srgbClr val="333333"/>
                          </a:solidFill>
                          <a:latin typeface="Calibri"/>
                          <a:ea typeface="宋体"/>
                          <a:cs typeface="宋体"/>
                        </a:rPr>
                        <a:t>GPU</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zh-CN" sz="1050" kern="0">
                          <a:solidFill>
                            <a:srgbClr val="333333"/>
                          </a:solidFill>
                          <a:latin typeface="Calibri"/>
                          <a:ea typeface="宋体"/>
                          <a:cs typeface="宋体"/>
                        </a:rPr>
                        <a:t>不支持</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zh-CN" sz="1050" kern="0">
                          <a:solidFill>
                            <a:srgbClr val="333333"/>
                          </a:solidFill>
                          <a:latin typeface="Calibri"/>
                          <a:ea typeface="宋体"/>
                          <a:cs typeface="宋体"/>
                        </a:rPr>
                        <a:t>支持</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zh-CN" sz="1050" kern="0">
                          <a:solidFill>
                            <a:srgbClr val="333333"/>
                          </a:solidFill>
                          <a:latin typeface="Calibri"/>
                          <a:ea typeface="宋体"/>
                          <a:cs typeface="宋体"/>
                        </a:rPr>
                        <a:t>支持</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3"/>
                  </a:ext>
                </a:extLst>
              </a:tr>
              <a:tr h="436637">
                <a:tc>
                  <a:txBody>
                    <a:bodyPr/>
                    <a:lstStyle/>
                    <a:p>
                      <a:pPr algn="ctr">
                        <a:lnSpc>
                          <a:spcPts val="1345"/>
                        </a:lnSpc>
                        <a:spcBef>
                          <a:spcPts val="300"/>
                        </a:spcBef>
                        <a:spcAft>
                          <a:spcPts val="0"/>
                        </a:spcAft>
                      </a:pPr>
                      <a:r>
                        <a:rPr lang="zh-CN" sz="1050" kern="0">
                          <a:solidFill>
                            <a:srgbClr val="333333"/>
                          </a:solidFill>
                          <a:latin typeface="Calibri"/>
                          <a:ea typeface="宋体"/>
                          <a:cs typeface="宋体"/>
                        </a:rPr>
                        <a:t>常量示例</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1050" kern="0">
                          <a:solidFill>
                            <a:srgbClr val="333333"/>
                          </a:solidFill>
                          <a:latin typeface="宋体"/>
                          <a:ea typeface="宋体"/>
                          <a:cs typeface="宋体"/>
                        </a:rPr>
                        <a:t>5.6</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1050" kern="0">
                          <a:solidFill>
                            <a:srgbClr val="333333"/>
                          </a:solidFill>
                          <a:latin typeface="宋体"/>
                          <a:ea typeface="宋体"/>
                          <a:cs typeface="宋体"/>
                        </a:rPr>
                        <a:t>torch.tensor([5.6])</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1050" kern="0">
                          <a:solidFill>
                            <a:srgbClr val="333333"/>
                          </a:solidFill>
                          <a:latin typeface="宋体"/>
                          <a:ea typeface="宋体"/>
                          <a:cs typeface="宋体"/>
                        </a:rPr>
                        <a:t>a=tf.constant([3.2, 4.3], dtype=tf.float16)</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4"/>
                  </a:ext>
                </a:extLst>
              </a:tr>
              <a:tr h="436637">
                <a:tc>
                  <a:txBody>
                    <a:bodyPr/>
                    <a:lstStyle/>
                    <a:p>
                      <a:pPr algn="ctr">
                        <a:lnSpc>
                          <a:spcPts val="1345"/>
                        </a:lnSpc>
                        <a:spcBef>
                          <a:spcPts val="300"/>
                        </a:spcBef>
                        <a:spcAft>
                          <a:spcPts val="0"/>
                        </a:spcAft>
                      </a:pPr>
                      <a:r>
                        <a:rPr lang="zh-CN" sz="1050" kern="0">
                          <a:solidFill>
                            <a:srgbClr val="333333"/>
                          </a:solidFill>
                          <a:latin typeface="Calibri"/>
                          <a:ea typeface="宋体"/>
                          <a:cs typeface="宋体"/>
                        </a:rPr>
                        <a:t>变量示例</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1050" kern="0">
                          <a:solidFill>
                            <a:srgbClr val="333333"/>
                          </a:solidFill>
                          <a:latin typeface="宋体"/>
                          <a:ea typeface="宋体"/>
                          <a:cs typeface="宋体"/>
                        </a:rPr>
                        <a:t>x=10.5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1050" kern="0">
                          <a:solidFill>
                            <a:srgbClr val="333333"/>
                          </a:solidFill>
                          <a:latin typeface="宋体"/>
                          <a:ea typeface="宋体"/>
                          <a:cs typeface="宋体"/>
                        </a:rPr>
                        <a:t>torch.tensor([5.6])</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tc>
                  <a:txBody>
                    <a:bodyPr/>
                    <a:lstStyle/>
                    <a:p>
                      <a:pPr algn="l">
                        <a:lnSpc>
                          <a:spcPts val="1345"/>
                        </a:lnSpc>
                        <a:spcBef>
                          <a:spcPts val="300"/>
                        </a:spcBef>
                        <a:spcAft>
                          <a:spcPts val="0"/>
                        </a:spcAft>
                      </a:pPr>
                      <a:r>
                        <a:rPr lang="en-US" sz="1050" kern="0" dirty="0">
                          <a:solidFill>
                            <a:srgbClr val="333333"/>
                          </a:solidFill>
                          <a:latin typeface="宋体"/>
                          <a:ea typeface="宋体"/>
                          <a:cs typeface="宋体"/>
                        </a:rPr>
                        <a:t>v=</a:t>
                      </a:r>
                      <a:r>
                        <a:rPr lang="en-US" sz="1050" kern="0" dirty="0" err="1">
                          <a:solidFill>
                            <a:srgbClr val="333333"/>
                          </a:solidFill>
                          <a:latin typeface="宋体"/>
                          <a:ea typeface="宋体"/>
                          <a:cs typeface="宋体"/>
                        </a:rPr>
                        <a:t>tf.Variable</a:t>
                      </a:r>
                      <a:r>
                        <a:rPr lang="en-US" sz="1050" kern="0" dirty="0">
                          <a:solidFill>
                            <a:srgbClr val="333333"/>
                          </a:solidFill>
                          <a:latin typeface="宋体"/>
                          <a:ea typeface="宋体"/>
                          <a:cs typeface="宋体"/>
                        </a:rPr>
                        <a:t>([3.2, 4.3], </a:t>
                      </a:r>
                      <a:r>
                        <a:rPr lang="en-US" sz="1050" kern="0" dirty="0" err="1">
                          <a:solidFill>
                            <a:srgbClr val="333333"/>
                          </a:solidFill>
                          <a:latin typeface="宋体"/>
                          <a:ea typeface="宋体"/>
                          <a:cs typeface="宋体"/>
                        </a:rPr>
                        <a:t>dtype</a:t>
                      </a:r>
                      <a:r>
                        <a:rPr lang="en-US" sz="1050" kern="0" dirty="0">
                          <a:solidFill>
                            <a:srgbClr val="333333"/>
                          </a:solidFill>
                          <a:latin typeface="宋体"/>
                          <a:ea typeface="宋体"/>
                          <a:cs typeface="宋体"/>
                        </a:rPr>
                        <a:t>=tf.float16)</a:t>
                      </a:r>
                      <a:endParaRPr lang="zh-CN"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FEFE"/>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2</a:t>
            </a:r>
            <a:r>
              <a:rPr lang="zh-CN" altLang="en-US" sz="5400" dirty="0"/>
              <a:t>章 </a:t>
            </a:r>
            <a:r>
              <a:rPr lang="en-US" altLang="zh-CN" sz="5400" dirty="0" err="1"/>
              <a:t>PyTorch</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21</a:t>
            </a:fld>
            <a:endParaRPr lang="zh-CN" altLang="en-US" sz="2400" dirty="0"/>
          </a:p>
        </p:txBody>
      </p:sp>
      <p:sp>
        <p:nvSpPr>
          <p:cNvPr id="6" name="内容占位符 5"/>
          <p:cNvSpPr>
            <a:spLocks noGrp="1"/>
          </p:cNvSpPr>
          <p:nvPr>
            <p:ph idx="1"/>
          </p:nvPr>
        </p:nvSpPr>
        <p:spPr>
          <a:xfrm>
            <a:off x="457200" y="1500175"/>
            <a:ext cx="8229600" cy="571503"/>
          </a:xfrm>
          <a:ln>
            <a:solidFill>
              <a:srgbClr val="0070C0"/>
            </a:solidFill>
          </a:ln>
        </p:spPr>
        <p:txBody>
          <a:bodyPr/>
          <a:lstStyle/>
          <a:p>
            <a:r>
              <a:rPr lang="en-US" altLang="zh-CN" b="1" dirty="0" err="1"/>
              <a:t>PyTorch</a:t>
            </a:r>
            <a:r>
              <a:rPr lang="en-US" altLang="zh-CN" b="1" dirty="0"/>
              <a:t> 1.x</a:t>
            </a:r>
            <a:r>
              <a:rPr lang="zh-CN" altLang="en-US" b="1" dirty="0"/>
              <a:t>的自动微分机制</a:t>
            </a:r>
            <a:endParaRPr lang="en-US" altLang="zh-CN" b="1" dirty="0"/>
          </a:p>
          <a:p>
            <a:endParaRPr lang="en-US" altLang="zh-CN" dirty="0"/>
          </a:p>
        </p:txBody>
      </p:sp>
      <p:sp>
        <p:nvSpPr>
          <p:cNvPr id="2099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TextBox 7"/>
          <p:cNvSpPr txBox="1"/>
          <p:nvPr/>
        </p:nvSpPr>
        <p:spPr bwMode="auto">
          <a:xfrm>
            <a:off x="6000760" y="6000768"/>
            <a:ext cx="2357454" cy="430887"/>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noAutofit/>
          </a:bodyPr>
          <a:lstStyle/>
          <a:p>
            <a:pPr marL="274320" marR="0" indent="-274320" algn="l" defTabSz="914400" rtl="0" eaLnBrk="1" fontAlgn="auto" latinLnBrk="0" hangingPunct="1">
              <a:lnSpc>
                <a:spcPct val="100000"/>
              </a:lnSpc>
              <a:spcBef>
                <a:spcPct val="20000"/>
              </a:spcBef>
              <a:spcAft>
                <a:spcPts val="0"/>
              </a:spcAft>
              <a:buClr>
                <a:schemeClr val="accent3"/>
              </a:buClr>
              <a:buSzPct val="95000"/>
              <a:tabLst/>
            </a:pPr>
            <a:r>
              <a:rPr kumimoji="0" lang="zh-CN" altLang="en-US" sz="1100" i="0" u="none" strike="noStrike" kern="1200" normalizeH="0" noProof="0" dirty="0">
                <a:solidFill>
                  <a:schemeClr val="tx1"/>
                </a:solidFill>
                <a:uLnTx/>
                <a:uFillTx/>
                <a:latin typeface="宋体" pitchFamily="2" charset="-122"/>
                <a:ea typeface="宋体" pitchFamily="2" charset="-122"/>
                <a:cs typeface="+mn-cs"/>
              </a:rPr>
              <a:t>具体实例可参考书中</a:t>
            </a:r>
            <a:r>
              <a:rPr kumimoji="0" lang="en-US" altLang="zh-CN" sz="1100" i="0" u="none" strike="noStrike" kern="1200" normalizeH="0" noProof="0" dirty="0">
                <a:solidFill>
                  <a:schemeClr val="tx1"/>
                </a:solidFill>
                <a:uLnTx/>
                <a:uFillTx/>
                <a:latin typeface="宋体" pitchFamily="2" charset="-122"/>
                <a:ea typeface="宋体" pitchFamily="2" charset="-122"/>
                <a:cs typeface="+mn-cs"/>
              </a:rPr>
              <a:t>2.5</a:t>
            </a:r>
            <a:r>
              <a:rPr kumimoji="0" lang="zh-CN" altLang="en-US" sz="1100" i="0" u="none" strike="noStrike" kern="1200" normalizeH="0" noProof="0" dirty="0">
                <a:solidFill>
                  <a:schemeClr val="tx1"/>
                </a:solidFill>
                <a:uLnTx/>
                <a:uFillTx/>
                <a:latin typeface="宋体" pitchFamily="2" charset="-122"/>
                <a:ea typeface="宋体" pitchFamily="2" charset="-122"/>
                <a:cs typeface="+mn-cs"/>
              </a:rPr>
              <a:t>小节内容</a:t>
            </a:r>
          </a:p>
        </p:txBody>
      </p:sp>
      <p:sp>
        <p:nvSpPr>
          <p:cNvPr id="2" name="Rectangle 2">
            <a:extLst>
              <a:ext uri="{FF2B5EF4-FFF2-40B4-BE49-F238E27FC236}">
                <a16:creationId xmlns:a16="http://schemas.microsoft.com/office/drawing/2014/main" id="{50FDCD63-240B-E219-3CD8-7FE1A1B5F134}"/>
              </a:ext>
            </a:extLst>
          </p:cNvPr>
          <p:cNvSpPr>
            <a:spLocks noChangeArrowheads="1"/>
          </p:cNvSpPr>
          <p:nvPr/>
        </p:nvSpPr>
        <p:spPr bwMode="auto">
          <a:xfrm>
            <a:off x="2627784" y="220324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AF539627-47A3-E64F-588F-83FA37183B1D}"/>
              </a:ext>
            </a:extLst>
          </p:cNvPr>
          <p:cNvGraphicFramePr>
            <a:graphicFrameLocks noChangeAspect="1"/>
          </p:cNvGraphicFramePr>
          <p:nvPr>
            <p:extLst>
              <p:ext uri="{D42A27DB-BD31-4B8C-83A1-F6EECF244321}">
                <p14:modId xmlns:p14="http://schemas.microsoft.com/office/powerpoint/2010/main" val="4126712261"/>
              </p:ext>
            </p:extLst>
          </p:nvPr>
        </p:nvGraphicFramePr>
        <p:xfrm>
          <a:off x="611560" y="2203244"/>
          <a:ext cx="6912768" cy="4330700"/>
        </p:xfrm>
        <a:graphic>
          <a:graphicData uri="http://schemas.openxmlformats.org/presentationml/2006/ole">
            <mc:AlternateContent xmlns:mc="http://schemas.openxmlformats.org/markup-compatibility/2006">
              <mc:Choice xmlns:v="urn:schemas-microsoft-com:vml" Requires="v">
                <p:oleObj name="Visio" r:id="rId3" imgW="4462839" imgH="5308587" progId="Visio.Drawing.11">
                  <p:embed/>
                </p:oleObj>
              </mc:Choice>
              <mc:Fallback>
                <p:oleObj name="Visio" r:id="rId3" imgW="4462839" imgH="530858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203244"/>
                        <a:ext cx="6912768" cy="4330700"/>
                      </a:xfrm>
                      <a:prstGeom prst="rect">
                        <a:avLst/>
                      </a:prstGeom>
                      <a:noFill/>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2</a:t>
            </a:r>
            <a:r>
              <a:rPr lang="zh-CN" altLang="en-US" sz="5400" dirty="0"/>
              <a:t>章 </a:t>
            </a:r>
            <a:r>
              <a:rPr lang="en-US" altLang="zh-CN" sz="5400" dirty="0" err="1"/>
              <a:t>PyTorch</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22</a:t>
            </a:fld>
            <a:endParaRPr lang="zh-CN" altLang="en-US" sz="2400" dirty="0"/>
          </a:p>
        </p:txBody>
      </p:sp>
      <p:sp>
        <p:nvSpPr>
          <p:cNvPr id="6" name="内容占位符 5"/>
          <p:cNvSpPr>
            <a:spLocks noGrp="1"/>
          </p:cNvSpPr>
          <p:nvPr>
            <p:ph idx="1"/>
          </p:nvPr>
        </p:nvSpPr>
        <p:spPr>
          <a:xfrm>
            <a:off x="457200" y="1500175"/>
            <a:ext cx="8229600" cy="571503"/>
          </a:xfrm>
          <a:ln>
            <a:solidFill>
              <a:srgbClr val="0070C0"/>
            </a:solidFill>
          </a:ln>
        </p:spPr>
        <p:txBody>
          <a:bodyPr/>
          <a:lstStyle/>
          <a:p>
            <a:r>
              <a:rPr lang="en-US" altLang="zh-CN" b="1" dirty="0" err="1"/>
              <a:t>PyTorch</a:t>
            </a:r>
            <a:r>
              <a:rPr lang="en-US" altLang="zh-CN" b="1" dirty="0"/>
              <a:t> 1.x</a:t>
            </a:r>
            <a:r>
              <a:rPr lang="zh-CN" altLang="en-US" b="1" dirty="0"/>
              <a:t>的</a:t>
            </a:r>
            <a:r>
              <a:rPr lang="en-US" altLang="zh-CN" b="1" dirty="0"/>
              <a:t>Tensor</a:t>
            </a:r>
            <a:r>
              <a:rPr lang="zh-CN" altLang="en-US" b="1" dirty="0"/>
              <a:t>不参与求导的几种方式</a:t>
            </a:r>
            <a:endParaRPr lang="en-US" altLang="zh-CN" b="1" dirty="0"/>
          </a:p>
          <a:p>
            <a:endParaRPr lang="en-US" altLang="zh-CN" dirty="0"/>
          </a:p>
        </p:txBody>
      </p:sp>
      <p:sp>
        <p:nvSpPr>
          <p:cNvPr id="2099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p:cNvGraphicFramePr>
            <a:graphicFrameLocks noGrp="1"/>
          </p:cNvGraphicFramePr>
          <p:nvPr/>
        </p:nvGraphicFramePr>
        <p:xfrm>
          <a:off x="1071537" y="2214554"/>
          <a:ext cx="7500990" cy="3571901"/>
        </p:xfrm>
        <a:graphic>
          <a:graphicData uri="http://schemas.openxmlformats.org/drawingml/2006/table">
            <a:tbl>
              <a:tblPr/>
              <a:tblGrid>
                <a:gridCol w="2044490">
                  <a:extLst>
                    <a:ext uri="{9D8B030D-6E8A-4147-A177-3AD203B41FA5}">
                      <a16:colId xmlns:a16="http://schemas.microsoft.com/office/drawing/2014/main" val="20000"/>
                    </a:ext>
                  </a:extLst>
                </a:gridCol>
                <a:gridCol w="1411866">
                  <a:extLst>
                    <a:ext uri="{9D8B030D-6E8A-4147-A177-3AD203B41FA5}">
                      <a16:colId xmlns:a16="http://schemas.microsoft.com/office/drawing/2014/main" val="20001"/>
                    </a:ext>
                  </a:extLst>
                </a:gridCol>
                <a:gridCol w="1776598">
                  <a:extLst>
                    <a:ext uri="{9D8B030D-6E8A-4147-A177-3AD203B41FA5}">
                      <a16:colId xmlns:a16="http://schemas.microsoft.com/office/drawing/2014/main" val="20002"/>
                    </a:ext>
                  </a:extLst>
                </a:gridCol>
                <a:gridCol w="2268036">
                  <a:extLst>
                    <a:ext uri="{9D8B030D-6E8A-4147-A177-3AD203B41FA5}">
                      <a16:colId xmlns:a16="http://schemas.microsoft.com/office/drawing/2014/main" val="20003"/>
                    </a:ext>
                  </a:extLst>
                </a:gridCol>
              </a:tblGrid>
              <a:tr h="424970">
                <a:tc>
                  <a:txBody>
                    <a:bodyPr/>
                    <a:lstStyle/>
                    <a:p>
                      <a:pPr algn="ctr">
                        <a:lnSpc>
                          <a:spcPts val="1345"/>
                        </a:lnSpc>
                        <a:spcBef>
                          <a:spcPts val="300"/>
                        </a:spcBef>
                        <a:spcAft>
                          <a:spcPts val="300"/>
                        </a:spcAft>
                      </a:pPr>
                      <a:r>
                        <a:rPr lang="zh-CN" sz="1200" kern="0">
                          <a:latin typeface="Calibri"/>
                          <a:ea typeface="宋体"/>
                          <a:cs typeface="Times New Roman"/>
                        </a:rPr>
                        <a:t>张量操作</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ts val="1345"/>
                        </a:lnSpc>
                        <a:spcBef>
                          <a:spcPts val="300"/>
                        </a:spcBef>
                        <a:spcAft>
                          <a:spcPts val="300"/>
                        </a:spcAft>
                      </a:pPr>
                      <a:r>
                        <a:rPr lang="zh-CN" sz="1200" kern="0">
                          <a:latin typeface="Calibri"/>
                          <a:ea typeface="宋体"/>
                          <a:cs typeface="Times New Roman"/>
                        </a:rPr>
                        <a:t>新建</a:t>
                      </a:r>
                      <a:r>
                        <a:rPr lang="en-US" sz="1200" kern="0">
                          <a:latin typeface="Calibri"/>
                          <a:ea typeface="宋体"/>
                          <a:cs typeface="Times New Roman"/>
                        </a:rPr>
                        <a:t>/</a:t>
                      </a:r>
                      <a:r>
                        <a:rPr lang="zh-CN" sz="1200" kern="0">
                          <a:latin typeface="Calibri"/>
                          <a:ea typeface="宋体"/>
                          <a:cs typeface="Times New Roman"/>
                        </a:rPr>
                        <a:t>共享内存</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ts val="1345"/>
                        </a:lnSpc>
                        <a:spcBef>
                          <a:spcPts val="300"/>
                        </a:spcBef>
                        <a:spcAft>
                          <a:spcPts val="300"/>
                        </a:spcAft>
                      </a:pPr>
                      <a:r>
                        <a:rPr lang="zh-CN" sz="1200" kern="0">
                          <a:latin typeface="Calibri"/>
                          <a:ea typeface="宋体"/>
                          <a:cs typeface="Times New Roman"/>
                        </a:rPr>
                        <a:t>留在计算图中</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ts val="1345"/>
                        </a:lnSpc>
                        <a:spcBef>
                          <a:spcPts val="300"/>
                        </a:spcBef>
                        <a:spcAft>
                          <a:spcPts val="300"/>
                        </a:spcAft>
                      </a:pPr>
                      <a:r>
                        <a:rPr lang="zh-CN" sz="1200" kern="0">
                          <a:latin typeface="Calibri"/>
                          <a:ea typeface="宋体"/>
                          <a:cs typeface="Times New Roman"/>
                        </a:rPr>
                        <a:t>使用场景</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1048977">
                <a:tc>
                  <a:txBody>
                    <a:bodyPr/>
                    <a:lstStyle/>
                    <a:p>
                      <a:pPr algn="just">
                        <a:lnSpc>
                          <a:spcPts val="1345"/>
                        </a:lnSpc>
                        <a:spcBef>
                          <a:spcPts val="300"/>
                        </a:spcBef>
                        <a:spcAft>
                          <a:spcPts val="300"/>
                        </a:spcAft>
                      </a:pPr>
                      <a:r>
                        <a:rPr lang="en-US" sz="1200" kern="0">
                          <a:latin typeface="Calibri"/>
                          <a:ea typeface="宋体"/>
                          <a:cs typeface="Times New Roman"/>
                        </a:rPr>
                        <a:t>tensor.clone()</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45"/>
                        </a:lnSpc>
                        <a:spcBef>
                          <a:spcPts val="300"/>
                        </a:spcBef>
                        <a:spcAft>
                          <a:spcPts val="300"/>
                        </a:spcAft>
                      </a:pPr>
                      <a:r>
                        <a:rPr lang="zh-CN" sz="1200" kern="0">
                          <a:latin typeface="Calibri"/>
                          <a:ea typeface="宋体"/>
                          <a:cs typeface="Times New Roman"/>
                        </a:rPr>
                        <a:t>新建</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45"/>
                        </a:lnSpc>
                        <a:spcBef>
                          <a:spcPts val="300"/>
                        </a:spcBef>
                        <a:spcAft>
                          <a:spcPts val="300"/>
                        </a:spcAft>
                      </a:pPr>
                      <a:r>
                        <a:rPr lang="zh-CN" sz="1200" kern="0">
                          <a:latin typeface="Calibri"/>
                          <a:ea typeface="宋体"/>
                          <a:cs typeface="Times New Roman"/>
                        </a:rPr>
                        <a:t>是</a:t>
                      </a:r>
                      <a:r>
                        <a:rPr lang="en-US" sz="1200" kern="0">
                          <a:latin typeface="Calibri"/>
                          <a:ea typeface="宋体"/>
                          <a:cs typeface="Times New Roman"/>
                        </a:rPr>
                        <a:t>(</a:t>
                      </a:r>
                      <a:r>
                        <a:rPr lang="zh-CN" sz="1200" kern="0">
                          <a:latin typeface="Calibri"/>
                          <a:ea typeface="宋体"/>
                          <a:cs typeface="Times New Roman"/>
                        </a:rPr>
                        <a:t>即</a:t>
                      </a:r>
                      <a:r>
                        <a:rPr lang="en-US" sz="1200" kern="0">
                          <a:latin typeface="Calibri"/>
                          <a:ea typeface="宋体"/>
                          <a:cs typeface="Times New Roman"/>
                        </a:rPr>
                        <a:t>tensor</a:t>
                      </a:r>
                      <a:r>
                        <a:rPr lang="zh-CN" sz="1200" kern="0">
                          <a:latin typeface="Calibri"/>
                          <a:ea typeface="宋体"/>
                          <a:cs typeface="Times New Roman"/>
                        </a:rPr>
                        <a:t>与</a:t>
                      </a:r>
                      <a:r>
                        <a:rPr lang="en-US" sz="1200" kern="0">
                          <a:latin typeface="Calibri"/>
                          <a:ea typeface="宋体"/>
                          <a:cs typeface="Times New Roman"/>
                        </a:rPr>
                        <a:t>tensor.clone()</a:t>
                      </a:r>
                      <a:r>
                        <a:rPr lang="zh-CN" sz="1200" kern="0">
                          <a:latin typeface="Calibri"/>
                          <a:ea typeface="宋体"/>
                          <a:cs typeface="Times New Roman"/>
                        </a:rPr>
                        <a:t>的</a:t>
                      </a:r>
                      <a:r>
                        <a:rPr lang="en-US" sz="1200" kern="100">
                          <a:solidFill>
                            <a:srgbClr val="4D4D4D"/>
                          </a:solidFill>
                          <a:latin typeface="Arial"/>
                          <a:ea typeface="宋体"/>
                          <a:cs typeface="Times New Roman"/>
                        </a:rPr>
                        <a:t>requires_grad</a:t>
                      </a:r>
                      <a:r>
                        <a:rPr lang="zh-CN" sz="1200" kern="100">
                          <a:solidFill>
                            <a:srgbClr val="4D4D4D"/>
                          </a:solidFill>
                          <a:latin typeface="Arial"/>
                          <a:ea typeface="宋体"/>
                          <a:cs typeface="Arial"/>
                        </a:rPr>
                        <a:t>一致）</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45"/>
                        </a:lnSpc>
                        <a:spcBef>
                          <a:spcPts val="300"/>
                        </a:spcBef>
                        <a:spcAft>
                          <a:spcPts val="300"/>
                        </a:spcAft>
                      </a:pPr>
                      <a:r>
                        <a:rPr lang="zh-CN" sz="1200" kern="100">
                          <a:solidFill>
                            <a:srgbClr val="4D4D4D"/>
                          </a:solidFill>
                          <a:latin typeface="Calibri"/>
                          <a:ea typeface="宋体"/>
                          <a:cs typeface="Times New Roman"/>
                        </a:rPr>
                        <a:t>常用在神经网络中某个单元需要重复使用，但不参与求导的场景下</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48977">
                <a:tc>
                  <a:txBody>
                    <a:bodyPr/>
                    <a:lstStyle/>
                    <a:p>
                      <a:pPr algn="just">
                        <a:lnSpc>
                          <a:spcPts val="1345"/>
                        </a:lnSpc>
                        <a:spcBef>
                          <a:spcPts val="300"/>
                        </a:spcBef>
                        <a:spcAft>
                          <a:spcPts val="300"/>
                        </a:spcAft>
                      </a:pPr>
                      <a:r>
                        <a:rPr lang="en-US" sz="1200" kern="0">
                          <a:latin typeface="Calibri"/>
                          <a:ea typeface="宋体"/>
                          <a:cs typeface="Times New Roman"/>
                        </a:rPr>
                        <a:t>tensor.detach()</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45"/>
                        </a:lnSpc>
                        <a:spcBef>
                          <a:spcPts val="300"/>
                        </a:spcBef>
                        <a:spcAft>
                          <a:spcPts val="300"/>
                        </a:spcAft>
                      </a:pPr>
                      <a:r>
                        <a:rPr lang="zh-CN" sz="1200" kern="0">
                          <a:latin typeface="Calibri"/>
                          <a:ea typeface="宋体"/>
                          <a:cs typeface="Times New Roman"/>
                        </a:rPr>
                        <a:t>共享</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45"/>
                        </a:lnSpc>
                        <a:spcBef>
                          <a:spcPts val="300"/>
                        </a:spcBef>
                        <a:spcAft>
                          <a:spcPts val="300"/>
                        </a:spcAft>
                      </a:pPr>
                      <a:r>
                        <a:rPr lang="zh-CN" sz="1200" kern="0" dirty="0">
                          <a:latin typeface="Calibri"/>
                          <a:ea typeface="宋体"/>
                          <a:cs typeface="Times New Roman"/>
                        </a:rPr>
                        <a:t>否</a:t>
                      </a:r>
                      <a:endParaRPr lang="zh-CN" sz="1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45"/>
                        </a:lnSpc>
                        <a:spcBef>
                          <a:spcPts val="300"/>
                        </a:spcBef>
                        <a:spcAft>
                          <a:spcPts val="300"/>
                        </a:spcAft>
                      </a:pPr>
                      <a:r>
                        <a:rPr lang="zh-CN" sz="1200" kern="100">
                          <a:solidFill>
                            <a:srgbClr val="4D4D4D"/>
                          </a:solidFill>
                          <a:latin typeface="Calibri"/>
                          <a:ea typeface="宋体"/>
                          <a:cs typeface="Times New Roman"/>
                        </a:rPr>
                        <a:t>常用在神经网络中仅要利用张量数值，而不需要追踪导数的场景下</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48977">
                <a:tc>
                  <a:txBody>
                    <a:bodyPr/>
                    <a:lstStyle/>
                    <a:p>
                      <a:pPr algn="just">
                        <a:lnSpc>
                          <a:spcPts val="1345"/>
                        </a:lnSpc>
                        <a:spcBef>
                          <a:spcPts val="300"/>
                        </a:spcBef>
                        <a:spcAft>
                          <a:spcPts val="300"/>
                        </a:spcAft>
                      </a:pPr>
                      <a:r>
                        <a:rPr lang="en-US" sz="1200" kern="0">
                          <a:latin typeface="Calibri"/>
                          <a:ea typeface="宋体"/>
                          <a:cs typeface="Times New Roman"/>
                        </a:rPr>
                        <a:t>tensor.clone().detach()</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45"/>
                        </a:lnSpc>
                        <a:spcBef>
                          <a:spcPts val="300"/>
                        </a:spcBef>
                        <a:spcAft>
                          <a:spcPts val="300"/>
                        </a:spcAft>
                      </a:pPr>
                      <a:r>
                        <a:rPr lang="zh-CN" sz="1200" kern="0">
                          <a:latin typeface="Calibri"/>
                          <a:ea typeface="宋体"/>
                          <a:cs typeface="Times New Roman"/>
                        </a:rPr>
                        <a:t>新建</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45"/>
                        </a:lnSpc>
                        <a:spcBef>
                          <a:spcPts val="300"/>
                        </a:spcBef>
                        <a:spcAft>
                          <a:spcPts val="300"/>
                        </a:spcAft>
                      </a:pPr>
                      <a:r>
                        <a:rPr lang="zh-CN" sz="1200" kern="100">
                          <a:solidFill>
                            <a:srgbClr val="4D4D4D"/>
                          </a:solidFill>
                          <a:latin typeface="Calibri"/>
                          <a:ea typeface="宋体"/>
                          <a:cs typeface="Times New Roman"/>
                        </a:rPr>
                        <a:t>否</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345"/>
                        </a:lnSpc>
                        <a:spcBef>
                          <a:spcPts val="300"/>
                        </a:spcBef>
                        <a:spcAft>
                          <a:spcPts val="300"/>
                        </a:spcAft>
                      </a:pPr>
                      <a:r>
                        <a:rPr lang="zh-CN" sz="1200" kern="100" dirty="0">
                          <a:solidFill>
                            <a:srgbClr val="4D4D4D"/>
                          </a:solidFill>
                          <a:latin typeface="Calibri"/>
                          <a:ea typeface="宋体"/>
                          <a:cs typeface="Times New Roman"/>
                        </a:rPr>
                        <a:t>只做简单的数据复制，既不数据共享，也不对梯度共享，从此两个张量无关联。</a:t>
                      </a:r>
                      <a:endParaRPr lang="zh-CN" sz="1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3</a:t>
            </a:r>
            <a:r>
              <a:rPr lang="zh-CN" altLang="en-US" sz="4000" dirty="0"/>
              <a:t>章 </a:t>
            </a:r>
            <a:r>
              <a:rPr lang="en-US" altLang="zh-CN" sz="4000" dirty="0" err="1"/>
              <a:t>PyTorch</a:t>
            </a:r>
            <a:r>
              <a:rPr lang="zh-CN" altLang="en-US" sz="4000" dirty="0"/>
              <a:t>神经网络工具箱</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23</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神经网络关键组件及相互关系</a:t>
            </a:r>
            <a:endParaRPr lang="en-US" altLang="zh-CN" b="1" dirty="0"/>
          </a:p>
          <a:p>
            <a:endParaRPr lang="en-US" altLang="zh-CN" dirty="0"/>
          </a:p>
        </p:txBody>
      </p:sp>
      <p:pic>
        <p:nvPicPr>
          <p:cNvPr id="256002" name="Picture 2"/>
          <p:cNvPicPr>
            <a:picLocks noChangeAspect="1" noChangeArrowheads="1"/>
          </p:cNvPicPr>
          <p:nvPr/>
        </p:nvPicPr>
        <p:blipFill>
          <a:blip r:embed="rId3"/>
          <a:srcRect/>
          <a:stretch>
            <a:fillRect/>
          </a:stretch>
        </p:blipFill>
        <p:spPr bwMode="auto">
          <a:xfrm>
            <a:off x="539552" y="2143117"/>
            <a:ext cx="8147248" cy="4094196"/>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3</a:t>
            </a:r>
            <a:r>
              <a:rPr lang="zh-CN" altLang="en-US" sz="4000" dirty="0"/>
              <a:t>章 </a:t>
            </a:r>
            <a:r>
              <a:rPr lang="en-US" altLang="zh-CN" sz="4000" dirty="0" err="1"/>
              <a:t>PyTorch</a:t>
            </a:r>
            <a:r>
              <a:rPr lang="zh-CN" altLang="en-US" sz="4000" dirty="0"/>
              <a:t>神经网络工具箱</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24</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en-US" altLang="zh-CN" b="1" dirty="0" err="1"/>
              <a:t>PyTorch</a:t>
            </a:r>
            <a:r>
              <a:rPr lang="zh-CN" altLang="en-US" b="1" dirty="0"/>
              <a:t>构建网络工具</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35873" name="Object 1"/>
          <p:cNvGraphicFramePr>
            <a:graphicFrameLocks noChangeAspect="1"/>
          </p:cNvGraphicFramePr>
          <p:nvPr/>
        </p:nvGraphicFramePr>
        <p:xfrm>
          <a:off x="1000100" y="2357430"/>
          <a:ext cx="6715172" cy="4143404"/>
        </p:xfrm>
        <a:graphic>
          <a:graphicData uri="http://schemas.openxmlformats.org/presentationml/2006/ole">
            <mc:AlternateContent xmlns:mc="http://schemas.openxmlformats.org/markup-compatibility/2006">
              <mc:Choice xmlns:v="urn:schemas-microsoft-com:vml" Requires="v">
                <p:oleObj name="Visio" r:id="rId3" imgW="7333725" imgH="4475181" progId="Visio.Drawing.11">
                  <p:embed/>
                </p:oleObj>
              </mc:Choice>
              <mc:Fallback>
                <p:oleObj name="Visio" r:id="rId3" imgW="7333725" imgH="4475181"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2357430"/>
                        <a:ext cx="6715172" cy="41434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3</a:t>
            </a:r>
            <a:r>
              <a:rPr lang="zh-CN" altLang="en-US" sz="4000" dirty="0"/>
              <a:t>章 </a:t>
            </a:r>
            <a:r>
              <a:rPr lang="en-US" altLang="zh-CN" sz="4000" dirty="0" err="1"/>
              <a:t>PyTorch</a:t>
            </a:r>
            <a:r>
              <a:rPr lang="zh-CN" altLang="en-US" sz="4000" dirty="0"/>
              <a:t>神经网络工具箱</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25</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神经元</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内容占位符 3" descr="屏幕剪辑">
            <a:extLst>
              <a:ext uri="{FF2B5EF4-FFF2-40B4-BE49-F238E27FC236}">
                <a16:creationId xmlns:a16="http://schemas.microsoft.com/office/drawing/2014/main" id="{656A3478-BA2E-5640-A218-CC67B122B60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457200" y="2242604"/>
            <a:ext cx="8291264" cy="3994706"/>
          </a:xfrm>
          <a:prstGeom prst="rect">
            <a:avLst/>
          </a:prstGeom>
          <a:noFill/>
          <a:ln w="9525">
            <a:noFill/>
            <a:miter lim="800000"/>
            <a:headEnd/>
            <a:tailEnd/>
          </a:ln>
        </p:spPr>
      </p:pic>
    </p:spTree>
    <p:extLst>
      <p:ext uri="{BB962C8B-B14F-4D97-AF65-F5344CB8AC3E}">
        <p14:creationId xmlns:p14="http://schemas.microsoft.com/office/powerpoint/2010/main" val="3683417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3</a:t>
            </a:r>
            <a:r>
              <a:rPr lang="zh-CN" altLang="en-US" sz="4000" dirty="0"/>
              <a:t>章 </a:t>
            </a:r>
            <a:r>
              <a:rPr lang="en-US" altLang="zh-CN" sz="4000" dirty="0" err="1"/>
              <a:t>PyTorch</a:t>
            </a:r>
            <a:r>
              <a:rPr lang="zh-CN" altLang="en-US" sz="4000" dirty="0"/>
              <a:t>神经网络工具箱</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26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descr="屏幕剪辑">
            <a:extLst>
              <a:ext uri="{FF2B5EF4-FFF2-40B4-BE49-F238E27FC236}">
                <a16:creationId xmlns:a16="http://schemas.microsoft.com/office/drawing/2014/main" id="{ECF26ECA-D861-B816-B56B-4F20656BE6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9552" y="2851782"/>
            <a:ext cx="8147248" cy="3381377"/>
          </a:xfrm>
          <a:prstGeom prst="rect">
            <a:avLst/>
          </a:prstGeom>
        </p:spPr>
      </p:pic>
      <p:sp>
        <p:nvSpPr>
          <p:cNvPr id="6" name="内容占位符 5">
            <a:extLst>
              <a:ext uri="{FF2B5EF4-FFF2-40B4-BE49-F238E27FC236}">
                <a16:creationId xmlns:a16="http://schemas.microsoft.com/office/drawing/2014/main" id="{E7E62EB9-F69E-CF2E-BDF7-072A65563521}"/>
              </a:ext>
            </a:extLst>
          </p:cNvPr>
          <p:cNvSpPr txBox="1">
            <a:spLocks/>
          </p:cNvSpPr>
          <p:nvPr/>
        </p:nvSpPr>
        <p:spPr bwMode="auto">
          <a:xfrm>
            <a:off x="457200" y="1500175"/>
            <a:ext cx="8229600" cy="1351607"/>
          </a:xfrm>
          <a:prstGeom prst="rect">
            <a:avLst/>
          </a:prstGeom>
          <a:noFill/>
          <a:ln w="9525">
            <a:solidFill>
              <a:srgbClr val="0070C0"/>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b="1" dirty="0"/>
              <a:t>前馈神经网络</a:t>
            </a:r>
            <a:endParaRPr lang="en-US" altLang="zh-CN" b="1" dirty="0"/>
          </a:p>
          <a:p>
            <a:pPr lvl="1"/>
            <a:r>
              <a:rPr lang="zh-CN" altLang="en-US" dirty="0"/>
              <a:t>各神经元分别属于不同的层。整个网络中无反馈，信号从输入层向输出层单向传播，如下图所示</a:t>
            </a:r>
            <a:endParaRPr lang="en-US" altLang="zh-CN" b="1" dirty="0"/>
          </a:p>
          <a:p>
            <a:endParaRPr lang="en-US" altLang="zh-CN" b="1" dirty="0"/>
          </a:p>
          <a:p>
            <a:endParaRPr lang="en-US" altLang="zh-CN" b="1" dirty="0"/>
          </a:p>
          <a:p>
            <a:endParaRPr lang="en-US" altLang="zh-CN" b="1" dirty="0"/>
          </a:p>
          <a:p>
            <a:endParaRPr lang="en-US" altLang="zh-CN" dirty="0"/>
          </a:p>
        </p:txBody>
      </p:sp>
    </p:spTree>
    <p:extLst>
      <p:ext uri="{BB962C8B-B14F-4D97-AF65-F5344CB8AC3E}">
        <p14:creationId xmlns:p14="http://schemas.microsoft.com/office/powerpoint/2010/main" val="3694432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3</a:t>
            </a:r>
            <a:r>
              <a:rPr lang="zh-CN" altLang="en-US" sz="4000" dirty="0"/>
              <a:t>章 </a:t>
            </a:r>
            <a:r>
              <a:rPr lang="en-US" altLang="zh-CN" sz="4000" dirty="0" err="1"/>
              <a:t>PyTorch</a:t>
            </a:r>
            <a:r>
              <a:rPr lang="zh-CN" altLang="en-US" sz="4000" dirty="0"/>
              <a:t>神经网络工具箱</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27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5">
            <a:extLst>
              <a:ext uri="{FF2B5EF4-FFF2-40B4-BE49-F238E27FC236}">
                <a16:creationId xmlns:a16="http://schemas.microsoft.com/office/drawing/2014/main" id="{E7E62EB9-F69E-CF2E-BDF7-072A65563521}"/>
              </a:ext>
            </a:extLst>
          </p:cNvPr>
          <p:cNvSpPr txBox="1">
            <a:spLocks/>
          </p:cNvSpPr>
          <p:nvPr/>
        </p:nvSpPr>
        <p:spPr bwMode="auto">
          <a:xfrm>
            <a:off x="457200" y="1500175"/>
            <a:ext cx="8229600" cy="4593121"/>
          </a:xfrm>
          <a:prstGeom prst="rect">
            <a:avLst/>
          </a:prstGeom>
          <a:noFill/>
          <a:ln w="9525">
            <a:solidFill>
              <a:srgbClr val="0070C0"/>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b="1" dirty="0"/>
              <a:t>理论上两层前馈神经网络可以模拟任何函数</a:t>
            </a:r>
            <a:endParaRPr lang="en-US" altLang="zh-CN" b="1" dirty="0"/>
          </a:p>
          <a:p>
            <a:endParaRPr lang="en-US" altLang="zh-CN" dirty="0"/>
          </a:p>
          <a:p>
            <a:r>
              <a:rPr lang="zh-CN" altLang="en-US" dirty="0"/>
              <a:t>对于具有</a:t>
            </a:r>
            <a:r>
              <a:rPr lang="zh-CN" altLang="en-US" dirty="0">
                <a:solidFill>
                  <a:srgbClr val="FF0000"/>
                </a:solidFill>
              </a:rPr>
              <a:t>线性输出层</a:t>
            </a:r>
            <a:r>
              <a:rPr lang="zh-CN" altLang="en-US" dirty="0"/>
              <a:t>和至少一个使用“挤压”性质的激活函数的</a:t>
            </a:r>
            <a:r>
              <a:rPr lang="zh-CN" altLang="en-US" dirty="0">
                <a:solidFill>
                  <a:srgbClr val="FF0000"/>
                </a:solidFill>
              </a:rPr>
              <a:t>隐藏层</a:t>
            </a:r>
            <a:r>
              <a:rPr lang="zh-CN" altLang="en-US" dirty="0"/>
              <a:t>组成的前馈神经网络，只要其隐藏层神经元的数量足够，它可以以</a:t>
            </a:r>
            <a:r>
              <a:rPr lang="zh-CN" altLang="en-US" dirty="0">
                <a:solidFill>
                  <a:srgbClr val="FF0000"/>
                </a:solidFill>
              </a:rPr>
              <a:t>任意精度</a:t>
            </a:r>
            <a:r>
              <a:rPr lang="zh-CN" altLang="en-US" dirty="0"/>
              <a:t>来近似任何从一个定义在</a:t>
            </a:r>
            <a:r>
              <a:rPr lang="zh-CN" altLang="en-US" dirty="0">
                <a:solidFill>
                  <a:srgbClr val="FF0000"/>
                </a:solidFill>
              </a:rPr>
              <a:t>实数空间</a:t>
            </a:r>
            <a:r>
              <a:rPr lang="zh-CN" altLang="en-US" dirty="0"/>
              <a:t>中的</a:t>
            </a:r>
            <a:r>
              <a:rPr lang="zh-CN" altLang="en-US" dirty="0">
                <a:solidFill>
                  <a:srgbClr val="FF0000"/>
                </a:solidFill>
              </a:rPr>
              <a:t>有界闭集函数</a:t>
            </a:r>
            <a:r>
              <a:rPr lang="zh-CN" altLang="en-US" dirty="0"/>
              <a:t>。</a:t>
            </a:r>
            <a:endParaRPr lang="en-US" altLang="zh-CN" dirty="0"/>
          </a:p>
          <a:p>
            <a:endParaRPr lang="en-US" altLang="zh-CN" b="1" dirty="0"/>
          </a:p>
          <a:p>
            <a:endParaRPr lang="en-US" altLang="zh-CN" b="1" dirty="0"/>
          </a:p>
          <a:p>
            <a:endParaRPr lang="en-US" altLang="zh-CN" dirty="0"/>
          </a:p>
        </p:txBody>
      </p:sp>
    </p:spTree>
    <p:extLst>
      <p:ext uri="{BB962C8B-B14F-4D97-AF65-F5344CB8AC3E}">
        <p14:creationId xmlns:p14="http://schemas.microsoft.com/office/powerpoint/2010/main" val="2702575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3</a:t>
            </a:r>
            <a:r>
              <a:rPr lang="zh-CN" altLang="en-US" sz="4000" dirty="0"/>
              <a:t>章 </a:t>
            </a:r>
            <a:r>
              <a:rPr lang="en-US" altLang="zh-CN" sz="4000" dirty="0" err="1"/>
              <a:t>PyTorch</a:t>
            </a:r>
            <a:r>
              <a:rPr lang="zh-CN" altLang="en-US" sz="4000" dirty="0"/>
              <a:t>神经网络工具箱</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28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内容占位符 5">
            <a:extLst>
              <a:ext uri="{FF2B5EF4-FFF2-40B4-BE49-F238E27FC236}">
                <a16:creationId xmlns:a16="http://schemas.microsoft.com/office/drawing/2014/main" id="{E7E62EB9-F69E-CF2E-BDF7-072A65563521}"/>
              </a:ext>
            </a:extLst>
          </p:cNvPr>
          <p:cNvSpPr txBox="1">
            <a:spLocks/>
          </p:cNvSpPr>
          <p:nvPr/>
        </p:nvSpPr>
        <p:spPr bwMode="auto">
          <a:xfrm>
            <a:off x="457200" y="1500175"/>
            <a:ext cx="8229600" cy="632681"/>
          </a:xfrm>
          <a:prstGeom prst="rect">
            <a:avLst/>
          </a:prstGeom>
          <a:noFill/>
          <a:ln w="9525">
            <a:solidFill>
              <a:srgbClr val="0070C0"/>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b="1" dirty="0"/>
              <a:t>神经网络正向传播，输出函数</a:t>
            </a:r>
            <a:r>
              <a:rPr lang="en-US" altLang="zh-CN" dirty="0"/>
              <a:t>f(</a:t>
            </a:r>
            <a:r>
              <a:rPr lang="en-US" altLang="zh-CN" dirty="0" err="1"/>
              <a:t>x;w,b</a:t>
            </a:r>
            <a:r>
              <a:rPr lang="en-US" altLang="zh-CN" dirty="0"/>
              <a:t>) = </a:t>
            </a:r>
            <a:r>
              <a:rPr lang="el-GR" altLang="zh-CN" dirty="0"/>
              <a:t>σ(</a:t>
            </a:r>
            <a:r>
              <a:rPr lang="en-US" altLang="zh-CN" dirty="0" err="1"/>
              <a:t>wx</a:t>
            </a:r>
            <a:r>
              <a:rPr lang="en-US" altLang="zh-CN" dirty="0"/>
              <a:t> + b)</a:t>
            </a:r>
            <a:endParaRPr lang="en-US" altLang="zh-CN" b="1" dirty="0"/>
          </a:p>
          <a:p>
            <a:endParaRPr lang="en-US" altLang="zh-CN" dirty="0"/>
          </a:p>
          <a:p>
            <a:endParaRPr lang="en-US" altLang="zh-CN" b="1" dirty="0"/>
          </a:p>
          <a:p>
            <a:endParaRPr lang="en-US" altLang="zh-CN" b="1" dirty="0"/>
          </a:p>
          <a:p>
            <a:endParaRPr lang="en-US" altLang="zh-CN" dirty="0"/>
          </a:p>
        </p:txBody>
      </p:sp>
      <p:pic>
        <p:nvPicPr>
          <p:cNvPr id="3" name="图片 2" descr="屏幕剪辑">
            <a:extLst>
              <a:ext uri="{FF2B5EF4-FFF2-40B4-BE49-F238E27FC236}">
                <a16:creationId xmlns:a16="http://schemas.microsoft.com/office/drawing/2014/main" id="{3B59374F-F288-3951-C6DF-E9C211D9E6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5090988"/>
            <a:ext cx="8095928" cy="1146324"/>
          </a:xfrm>
          <a:prstGeom prst="rect">
            <a:avLst/>
          </a:prstGeom>
        </p:spPr>
      </p:pic>
      <p:pic>
        <p:nvPicPr>
          <p:cNvPr id="5" name="图片 4" descr="屏幕剪辑">
            <a:extLst>
              <a:ext uri="{FF2B5EF4-FFF2-40B4-BE49-F238E27FC236}">
                <a16:creationId xmlns:a16="http://schemas.microsoft.com/office/drawing/2014/main" id="{24BF39A8-2DE7-AD41-2B4A-527EAF30CD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487" y="2275719"/>
            <a:ext cx="8249025" cy="1801354"/>
          </a:xfrm>
          <a:prstGeom prst="rect">
            <a:avLst/>
          </a:prstGeom>
        </p:spPr>
      </p:pic>
      <p:sp>
        <p:nvSpPr>
          <p:cNvPr id="7" name="内容占位符 5">
            <a:extLst>
              <a:ext uri="{FF2B5EF4-FFF2-40B4-BE49-F238E27FC236}">
                <a16:creationId xmlns:a16="http://schemas.microsoft.com/office/drawing/2014/main" id="{E4628337-CC8B-F4DE-F9AF-09B1EA179353}"/>
              </a:ext>
            </a:extLst>
          </p:cNvPr>
          <p:cNvSpPr txBox="1">
            <a:spLocks/>
          </p:cNvSpPr>
          <p:nvPr/>
        </p:nvSpPr>
        <p:spPr bwMode="auto">
          <a:xfrm>
            <a:off x="323528" y="4149080"/>
            <a:ext cx="8229600" cy="941906"/>
          </a:xfrm>
          <a:prstGeom prst="rect">
            <a:avLst/>
          </a:prstGeom>
          <a:noFill/>
          <a:ln w="9525">
            <a:solidFill>
              <a:srgbClr val="0070C0"/>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b="1" dirty="0"/>
              <a:t>神经网络反向传播（</a:t>
            </a:r>
            <a:r>
              <a:rPr lang="en-US" altLang="zh-CN" b="1" dirty="0" err="1"/>
              <a:t>PyTorch</a:t>
            </a:r>
            <a:r>
              <a:rPr lang="zh-CN" altLang="en-US" b="1" dirty="0"/>
              <a:t>、</a:t>
            </a:r>
            <a:r>
              <a:rPr lang="en-US" altLang="zh-CN" b="1" dirty="0"/>
              <a:t>TensorFlow</a:t>
            </a:r>
            <a:r>
              <a:rPr lang="zh-CN" altLang="en-US" b="1" dirty="0"/>
              <a:t>等平台已实现自动微分）</a:t>
            </a:r>
            <a:endParaRPr lang="en-US" altLang="zh-CN" b="1" dirty="0"/>
          </a:p>
          <a:p>
            <a:endParaRPr lang="en-US" altLang="zh-CN" dirty="0"/>
          </a:p>
          <a:p>
            <a:endParaRPr lang="en-US" altLang="zh-CN" b="1" dirty="0"/>
          </a:p>
          <a:p>
            <a:endParaRPr lang="en-US" altLang="zh-CN" b="1" dirty="0"/>
          </a:p>
          <a:p>
            <a:endParaRPr lang="en-US" altLang="zh-CN" dirty="0"/>
          </a:p>
        </p:txBody>
      </p:sp>
    </p:spTree>
    <p:extLst>
      <p:ext uri="{BB962C8B-B14F-4D97-AF65-F5344CB8AC3E}">
        <p14:creationId xmlns:p14="http://schemas.microsoft.com/office/powerpoint/2010/main" val="67142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3</a:t>
            </a:r>
            <a:r>
              <a:rPr lang="zh-CN" altLang="en-US" sz="4000" dirty="0"/>
              <a:t>章 </a:t>
            </a:r>
            <a:r>
              <a:rPr lang="en-US" altLang="zh-CN" sz="4000" dirty="0" err="1"/>
              <a:t>PyTorch</a:t>
            </a:r>
            <a:r>
              <a:rPr lang="zh-CN" altLang="en-US" sz="4000" dirty="0"/>
              <a:t>神经网络工具箱</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29</a:t>
            </a:fld>
            <a:endParaRPr lang="zh-CN" altLang="en-US" sz="2400" dirty="0"/>
          </a:p>
        </p:txBody>
      </p:sp>
      <p:sp>
        <p:nvSpPr>
          <p:cNvPr id="5" name="内容占位符 5"/>
          <p:cNvSpPr>
            <a:spLocks noGrp="1"/>
          </p:cNvSpPr>
          <p:nvPr>
            <p:ph idx="1"/>
          </p:nvPr>
        </p:nvSpPr>
        <p:spPr>
          <a:xfrm>
            <a:off x="429672" y="1608309"/>
            <a:ext cx="8229600" cy="4737137"/>
          </a:xfrm>
          <a:ln>
            <a:solidFill>
              <a:srgbClr val="0070C0"/>
            </a:solidFill>
          </a:ln>
        </p:spPr>
        <p:txBody>
          <a:bodyPr/>
          <a:lstStyle/>
          <a:p>
            <a:r>
              <a:rPr lang="zh-CN" altLang="en-US" b="1" dirty="0"/>
              <a:t>常用激活函数</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488B0E7F-1B89-46D7-81DD-7C455C78286F}"/>
              </a:ext>
            </a:extLst>
          </p:cNvPr>
          <p:cNvSpPr>
            <a:spLocks noChangeArrowheads="1"/>
          </p:cNvSpPr>
          <p:nvPr/>
        </p:nvSpPr>
        <p:spPr bwMode="auto">
          <a:xfrm>
            <a:off x="-108520" y="62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屏幕剪辑">
            <a:extLst>
              <a:ext uri="{FF2B5EF4-FFF2-40B4-BE49-F238E27FC236}">
                <a16:creationId xmlns:a16="http://schemas.microsoft.com/office/drawing/2014/main" id="{DA787E6D-0BE2-9241-205A-CFCFD6D7B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28" y="2037542"/>
            <a:ext cx="5455424" cy="4318807"/>
          </a:xfrm>
          <a:prstGeom prst="rect">
            <a:avLst/>
          </a:prstGeom>
        </p:spPr>
      </p:pic>
      <p:pic>
        <p:nvPicPr>
          <p:cNvPr id="7" name="图片 6" descr="屏幕剪辑">
            <a:extLst>
              <a:ext uri="{FF2B5EF4-FFF2-40B4-BE49-F238E27FC236}">
                <a16:creationId xmlns:a16="http://schemas.microsoft.com/office/drawing/2014/main" id="{23C69A73-EE59-D5AC-DB6D-3715BC22E9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4168" y="2037542"/>
            <a:ext cx="2475684" cy="4198158"/>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墨迹 13">
                <a:extLst>
                  <a:ext uri="{FF2B5EF4-FFF2-40B4-BE49-F238E27FC236}">
                    <a16:creationId xmlns:a16="http://schemas.microsoft.com/office/drawing/2014/main" id="{07F13B54-A2ED-1CED-BB04-E4EABFE8858C}"/>
                  </a:ext>
                </a:extLst>
              </p14:cNvPr>
              <p14:cNvContentPartPr/>
              <p14:nvPr/>
            </p14:nvContentPartPr>
            <p14:xfrm>
              <a:off x="7071400" y="3555560"/>
              <a:ext cx="360" cy="360"/>
            </p14:xfrm>
          </p:contentPart>
        </mc:Choice>
        <mc:Fallback xmlns="">
          <p:pic>
            <p:nvPicPr>
              <p:cNvPr id="14" name="墨迹 13">
                <a:extLst>
                  <a:ext uri="{FF2B5EF4-FFF2-40B4-BE49-F238E27FC236}">
                    <a16:creationId xmlns:a16="http://schemas.microsoft.com/office/drawing/2014/main" id="{07F13B54-A2ED-1CED-BB04-E4EABFE8858C}"/>
                  </a:ext>
                </a:extLst>
              </p:cNvPr>
              <p:cNvPicPr/>
              <p:nvPr/>
            </p:nvPicPr>
            <p:blipFill>
              <a:blip r:embed="rId6"/>
              <a:stretch>
                <a:fillRect/>
              </a:stretch>
            </p:blipFill>
            <p:spPr>
              <a:xfrm>
                <a:off x="7062400" y="3546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墨迹 14">
                <a:extLst>
                  <a:ext uri="{FF2B5EF4-FFF2-40B4-BE49-F238E27FC236}">
                    <a16:creationId xmlns:a16="http://schemas.microsoft.com/office/drawing/2014/main" id="{E7558D2C-F4FA-1F0D-78BD-450CEDC6E3CC}"/>
                  </a:ext>
                </a:extLst>
              </p14:cNvPr>
              <p14:cNvContentPartPr/>
              <p14:nvPr/>
            </p14:nvContentPartPr>
            <p14:xfrm>
              <a:off x="11866600" y="2478440"/>
              <a:ext cx="360" cy="360"/>
            </p14:xfrm>
          </p:contentPart>
        </mc:Choice>
        <mc:Fallback xmlns="">
          <p:pic>
            <p:nvPicPr>
              <p:cNvPr id="15" name="墨迹 14">
                <a:extLst>
                  <a:ext uri="{FF2B5EF4-FFF2-40B4-BE49-F238E27FC236}">
                    <a16:creationId xmlns:a16="http://schemas.microsoft.com/office/drawing/2014/main" id="{E7558D2C-F4FA-1F0D-78BD-450CEDC6E3CC}"/>
                  </a:ext>
                </a:extLst>
              </p:cNvPr>
              <p:cNvPicPr/>
              <p:nvPr/>
            </p:nvPicPr>
            <p:blipFill>
              <a:blip r:embed="rId6"/>
              <a:stretch>
                <a:fillRect/>
              </a:stretch>
            </p:blipFill>
            <p:spPr>
              <a:xfrm>
                <a:off x="11857960" y="24698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墨迹 15">
                <a:extLst>
                  <a:ext uri="{FF2B5EF4-FFF2-40B4-BE49-F238E27FC236}">
                    <a16:creationId xmlns:a16="http://schemas.microsoft.com/office/drawing/2014/main" id="{AD5FB7CD-7668-6FEA-B8F2-666F162DA0C4}"/>
                  </a:ext>
                </a:extLst>
              </p14:cNvPr>
              <p14:cNvContentPartPr/>
              <p14:nvPr/>
            </p14:nvContentPartPr>
            <p14:xfrm>
              <a:off x="2316160" y="1147880"/>
              <a:ext cx="360" cy="360"/>
            </p14:xfrm>
          </p:contentPart>
        </mc:Choice>
        <mc:Fallback xmlns="">
          <p:pic>
            <p:nvPicPr>
              <p:cNvPr id="16" name="墨迹 15">
                <a:extLst>
                  <a:ext uri="{FF2B5EF4-FFF2-40B4-BE49-F238E27FC236}">
                    <a16:creationId xmlns:a16="http://schemas.microsoft.com/office/drawing/2014/main" id="{AD5FB7CD-7668-6FEA-B8F2-666F162DA0C4}"/>
                  </a:ext>
                </a:extLst>
              </p:cNvPr>
              <p:cNvPicPr/>
              <p:nvPr/>
            </p:nvPicPr>
            <p:blipFill>
              <a:blip r:embed="rId6"/>
              <a:stretch>
                <a:fillRect/>
              </a:stretch>
            </p:blipFill>
            <p:spPr>
              <a:xfrm>
                <a:off x="2307520" y="11392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墨迹 16">
                <a:extLst>
                  <a:ext uri="{FF2B5EF4-FFF2-40B4-BE49-F238E27FC236}">
                    <a16:creationId xmlns:a16="http://schemas.microsoft.com/office/drawing/2014/main" id="{EB0EC2AC-9E53-6A08-5F04-815DDA8E56CC}"/>
                  </a:ext>
                </a:extLst>
              </p14:cNvPr>
              <p14:cNvContentPartPr/>
              <p14:nvPr/>
            </p14:nvContentPartPr>
            <p14:xfrm>
              <a:off x="2387080" y="1046000"/>
              <a:ext cx="360" cy="360"/>
            </p14:xfrm>
          </p:contentPart>
        </mc:Choice>
        <mc:Fallback xmlns="">
          <p:pic>
            <p:nvPicPr>
              <p:cNvPr id="17" name="墨迹 16">
                <a:extLst>
                  <a:ext uri="{FF2B5EF4-FFF2-40B4-BE49-F238E27FC236}">
                    <a16:creationId xmlns:a16="http://schemas.microsoft.com/office/drawing/2014/main" id="{EB0EC2AC-9E53-6A08-5F04-815DDA8E56CC}"/>
                  </a:ext>
                </a:extLst>
              </p:cNvPr>
              <p:cNvPicPr/>
              <p:nvPr/>
            </p:nvPicPr>
            <p:blipFill>
              <a:blip r:embed="rId6"/>
              <a:stretch>
                <a:fillRect/>
              </a:stretch>
            </p:blipFill>
            <p:spPr>
              <a:xfrm>
                <a:off x="2378440" y="1037000"/>
                <a:ext cx="18000" cy="18000"/>
              </a:xfrm>
              <a:prstGeom prst="rect">
                <a:avLst/>
              </a:prstGeom>
            </p:spPr>
          </p:pic>
        </mc:Fallback>
      </mc:AlternateContent>
      <p:grpSp>
        <p:nvGrpSpPr>
          <p:cNvPr id="20" name="组合 19">
            <a:extLst>
              <a:ext uri="{FF2B5EF4-FFF2-40B4-BE49-F238E27FC236}">
                <a16:creationId xmlns:a16="http://schemas.microsoft.com/office/drawing/2014/main" id="{0921E574-694F-44A3-3C7C-E9459DA1489B}"/>
              </a:ext>
            </a:extLst>
          </p:cNvPr>
          <p:cNvGrpSpPr/>
          <p:nvPr/>
        </p:nvGrpSpPr>
        <p:grpSpPr>
          <a:xfrm>
            <a:off x="2621080" y="2935640"/>
            <a:ext cx="360" cy="360"/>
            <a:chOff x="2621080" y="2935640"/>
            <a:chExt cx="360" cy="360"/>
          </a:xfrm>
        </p:grpSpPr>
        <mc:AlternateContent xmlns:mc="http://schemas.openxmlformats.org/markup-compatibility/2006" xmlns:p14="http://schemas.microsoft.com/office/powerpoint/2010/main">
          <mc:Choice Requires="p14">
            <p:contentPart p14:bwMode="auto" r:id="rId10">
              <p14:nvContentPartPr>
                <p14:cNvPr id="18" name="墨迹 17">
                  <a:extLst>
                    <a:ext uri="{FF2B5EF4-FFF2-40B4-BE49-F238E27FC236}">
                      <a16:creationId xmlns:a16="http://schemas.microsoft.com/office/drawing/2014/main" id="{5FF9463F-F200-5074-DDEF-4ABF707B215C}"/>
                    </a:ext>
                  </a:extLst>
                </p14:cNvPr>
                <p14:cNvContentPartPr/>
                <p14:nvPr/>
              </p14:nvContentPartPr>
              <p14:xfrm>
                <a:off x="2621080" y="2935640"/>
                <a:ext cx="360" cy="360"/>
              </p14:xfrm>
            </p:contentPart>
          </mc:Choice>
          <mc:Fallback xmlns="">
            <p:pic>
              <p:nvPicPr>
                <p:cNvPr id="18" name="墨迹 17">
                  <a:extLst>
                    <a:ext uri="{FF2B5EF4-FFF2-40B4-BE49-F238E27FC236}">
                      <a16:creationId xmlns:a16="http://schemas.microsoft.com/office/drawing/2014/main" id="{5FF9463F-F200-5074-DDEF-4ABF707B215C}"/>
                    </a:ext>
                  </a:extLst>
                </p:cNvPr>
                <p:cNvPicPr/>
                <p:nvPr/>
              </p:nvPicPr>
              <p:blipFill>
                <a:blip r:embed="rId6"/>
                <a:stretch>
                  <a:fillRect/>
                </a:stretch>
              </p:blipFill>
              <p:spPr>
                <a:xfrm>
                  <a:off x="2612080" y="2927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墨迹 18">
                  <a:extLst>
                    <a:ext uri="{FF2B5EF4-FFF2-40B4-BE49-F238E27FC236}">
                      <a16:creationId xmlns:a16="http://schemas.microsoft.com/office/drawing/2014/main" id="{DAFB8241-CDA7-E5A2-0C24-0144E30085BE}"/>
                    </a:ext>
                  </a:extLst>
                </p14:cNvPr>
                <p14:cNvContentPartPr/>
                <p14:nvPr/>
              </p14:nvContentPartPr>
              <p14:xfrm>
                <a:off x="2621080" y="2935640"/>
                <a:ext cx="360" cy="360"/>
              </p14:xfrm>
            </p:contentPart>
          </mc:Choice>
          <mc:Fallback xmlns="">
            <p:pic>
              <p:nvPicPr>
                <p:cNvPr id="19" name="墨迹 18">
                  <a:extLst>
                    <a:ext uri="{FF2B5EF4-FFF2-40B4-BE49-F238E27FC236}">
                      <a16:creationId xmlns:a16="http://schemas.microsoft.com/office/drawing/2014/main" id="{DAFB8241-CDA7-E5A2-0C24-0144E30085BE}"/>
                    </a:ext>
                  </a:extLst>
                </p:cNvPr>
                <p:cNvPicPr/>
                <p:nvPr/>
              </p:nvPicPr>
              <p:blipFill>
                <a:blip r:embed="rId6"/>
                <a:stretch>
                  <a:fillRect/>
                </a:stretch>
              </p:blipFill>
              <p:spPr>
                <a:xfrm>
                  <a:off x="2612080" y="29270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1" name="墨迹 20">
                <a:extLst>
                  <a:ext uri="{FF2B5EF4-FFF2-40B4-BE49-F238E27FC236}">
                    <a16:creationId xmlns:a16="http://schemas.microsoft.com/office/drawing/2014/main" id="{AA342CAA-866D-5D9E-8768-33E70B1EE8B8}"/>
                  </a:ext>
                </a:extLst>
              </p14:cNvPr>
              <p14:cNvContentPartPr/>
              <p14:nvPr/>
            </p14:nvContentPartPr>
            <p14:xfrm>
              <a:off x="6929200" y="2874800"/>
              <a:ext cx="360" cy="360"/>
            </p14:xfrm>
          </p:contentPart>
        </mc:Choice>
        <mc:Fallback xmlns="">
          <p:pic>
            <p:nvPicPr>
              <p:cNvPr id="21" name="墨迹 20">
                <a:extLst>
                  <a:ext uri="{FF2B5EF4-FFF2-40B4-BE49-F238E27FC236}">
                    <a16:creationId xmlns:a16="http://schemas.microsoft.com/office/drawing/2014/main" id="{AA342CAA-866D-5D9E-8768-33E70B1EE8B8}"/>
                  </a:ext>
                </a:extLst>
              </p:cNvPr>
              <p:cNvPicPr/>
              <p:nvPr/>
            </p:nvPicPr>
            <p:blipFill>
              <a:blip r:embed="rId6"/>
              <a:stretch>
                <a:fillRect/>
              </a:stretch>
            </p:blipFill>
            <p:spPr>
              <a:xfrm>
                <a:off x="6920200" y="28658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墨迹 21">
                <a:extLst>
                  <a:ext uri="{FF2B5EF4-FFF2-40B4-BE49-F238E27FC236}">
                    <a16:creationId xmlns:a16="http://schemas.microsoft.com/office/drawing/2014/main" id="{C33F594B-F7FB-EF70-FCEA-888BE81E85B5}"/>
                  </a:ext>
                </a:extLst>
              </p14:cNvPr>
              <p14:cNvContentPartPr/>
              <p14:nvPr/>
            </p14:nvContentPartPr>
            <p14:xfrm>
              <a:off x="4815640" y="2204120"/>
              <a:ext cx="360" cy="360"/>
            </p14:xfrm>
          </p:contentPart>
        </mc:Choice>
        <mc:Fallback xmlns="">
          <p:pic>
            <p:nvPicPr>
              <p:cNvPr id="22" name="墨迹 21">
                <a:extLst>
                  <a:ext uri="{FF2B5EF4-FFF2-40B4-BE49-F238E27FC236}">
                    <a16:creationId xmlns:a16="http://schemas.microsoft.com/office/drawing/2014/main" id="{C33F594B-F7FB-EF70-FCEA-888BE81E85B5}"/>
                  </a:ext>
                </a:extLst>
              </p:cNvPr>
              <p:cNvPicPr/>
              <p:nvPr/>
            </p:nvPicPr>
            <p:blipFill>
              <a:blip r:embed="rId6"/>
              <a:stretch>
                <a:fillRect/>
              </a:stretch>
            </p:blipFill>
            <p:spPr>
              <a:xfrm>
                <a:off x="4807000" y="21954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墨迹 22">
                <a:extLst>
                  <a:ext uri="{FF2B5EF4-FFF2-40B4-BE49-F238E27FC236}">
                    <a16:creationId xmlns:a16="http://schemas.microsoft.com/office/drawing/2014/main" id="{28D570AC-8354-99ED-1055-E0EA0CDE3A43}"/>
                  </a:ext>
                </a:extLst>
              </p14:cNvPr>
              <p14:cNvContentPartPr/>
              <p14:nvPr/>
            </p14:nvContentPartPr>
            <p14:xfrm>
              <a:off x="6613840" y="1066160"/>
              <a:ext cx="360" cy="360"/>
            </p14:xfrm>
          </p:contentPart>
        </mc:Choice>
        <mc:Fallback xmlns="">
          <p:pic>
            <p:nvPicPr>
              <p:cNvPr id="23" name="墨迹 22">
                <a:extLst>
                  <a:ext uri="{FF2B5EF4-FFF2-40B4-BE49-F238E27FC236}">
                    <a16:creationId xmlns:a16="http://schemas.microsoft.com/office/drawing/2014/main" id="{28D570AC-8354-99ED-1055-E0EA0CDE3A43}"/>
                  </a:ext>
                </a:extLst>
              </p:cNvPr>
              <p:cNvPicPr/>
              <p:nvPr/>
            </p:nvPicPr>
            <p:blipFill>
              <a:blip r:embed="rId6"/>
              <a:stretch>
                <a:fillRect/>
              </a:stretch>
            </p:blipFill>
            <p:spPr>
              <a:xfrm>
                <a:off x="6605200" y="1057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墨迹 23">
                <a:extLst>
                  <a:ext uri="{FF2B5EF4-FFF2-40B4-BE49-F238E27FC236}">
                    <a16:creationId xmlns:a16="http://schemas.microsoft.com/office/drawing/2014/main" id="{8D29E9D8-1DF7-0911-080A-7C35FA8DCF41}"/>
                  </a:ext>
                </a:extLst>
              </p14:cNvPr>
              <p14:cNvContentPartPr/>
              <p14:nvPr/>
            </p14:nvContentPartPr>
            <p14:xfrm>
              <a:off x="7386400" y="4246040"/>
              <a:ext cx="360" cy="360"/>
            </p14:xfrm>
          </p:contentPart>
        </mc:Choice>
        <mc:Fallback xmlns="">
          <p:pic>
            <p:nvPicPr>
              <p:cNvPr id="24" name="墨迹 23">
                <a:extLst>
                  <a:ext uri="{FF2B5EF4-FFF2-40B4-BE49-F238E27FC236}">
                    <a16:creationId xmlns:a16="http://schemas.microsoft.com/office/drawing/2014/main" id="{8D29E9D8-1DF7-0911-080A-7C35FA8DCF41}"/>
                  </a:ext>
                </a:extLst>
              </p:cNvPr>
              <p:cNvPicPr/>
              <p:nvPr/>
            </p:nvPicPr>
            <p:blipFill>
              <a:blip r:embed="rId6"/>
              <a:stretch>
                <a:fillRect/>
              </a:stretch>
            </p:blipFill>
            <p:spPr>
              <a:xfrm>
                <a:off x="7377400" y="42374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墨迹 24">
                <a:extLst>
                  <a:ext uri="{FF2B5EF4-FFF2-40B4-BE49-F238E27FC236}">
                    <a16:creationId xmlns:a16="http://schemas.microsoft.com/office/drawing/2014/main" id="{932E4819-0FC3-475E-5319-1E1FE480BD0F}"/>
                  </a:ext>
                </a:extLst>
              </p14:cNvPr>
              <p14:cNvContentPartPr/>
              <p14:nvPr/>
            </p14:nvContentPartPr>
            <p14:xfrm>
              <a:off x="6705640" y="2996840"/>
              <a:ext cx="360" cy="360"/>
            </p14:xfrm>
          </p:contentPart>
        </mc:Choice>
        <mc:Fallback xmlns="">
          <p:pic>
            <p:nvPicPr>
              <p:cNvPr id="25" name="墨迹 24">
                <a:extLst>
                  <a:ext uri="{FF2B5EF4-FFF2-40B4-BE49-F238E27FC236}">
                    <a16:creationId xmlns:a16="http://schemas.microsoft.com/office/drawing/2014/main" id="{932E4819-0FC3-475E-5319-1E1FE480BD0F}"/>
                  </a:ext>
                </a:extLst>
              </p:cNvPr>
              <p:cNvPicPr/>
              <p:nvPr/>
            </p:nvPicPr>
            <p:blipFill>
              <a:blip r:embed="rId6"/>
              <a:stretch>
                <a:fillRect/>
              </a:stretch>
            </p:blipFill>
            <p:spPr>
              <a:xfrm>
                <a:off x="6696640" y="2988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墨迹 25">
                <a:extLst>
                  <a:ext uri="{FF2B5EF4-FFF2-40B4-BE49-F238E27FC236}">
                    <a16:creationId xmlns:a16="http://schemas.microsoft.com/office/drawing/2014/main" id="{6EAA71EA-076D-16D2-0A7E-4B68A70991A2}"/>
                  </a:ext>
                </a:extLst>
              </p14:cNvPr>
              <p14:cNvContentPartPr/>
              <p14:nvPr/>
            </p14:nvContentPartPr>
            <p14:xfrm>
              <a:off x="6979600" y="3850040"/>
              <a:ext cx="360" cy="360"/>
            </p14:xfrm>
          </p:contentPart>
        </mc:Choice>
        <mc:Fallback xmlns="">
          <p:pic>
            <p:nvPicPr>
              <p:cNvPr id="26" name="墨迹 25">
                <a:extLst>
                  <a:ext uri="{FF2B5EF4-FFF2-40B4-BE49-F238E27FC236}">
                    <a16:creationId xmlns:a16="http://schemas.microsoft.com/office/drawing/2014/main" id="{6EAA71EA-076D-16D2-0A7E-4B68A70991A2}"/>
                  </a:ext>
                </a:extLst>
              </p:cNvPr>
              <p:cNvPicPr/>
              <p:nvPr/>
            </p:nvPicPr>
            <p:blipFill>
              <a:blip r:embed="rId6"/>
              <a:stretch>
                <a:fillRect/>
              </a:stretch>
            </p:blipFill>
            <p:spPr>
              <a:xfrm>
                <a:off x="6970960" y="3841040"/>
                <a:ext cx="18000" cy="18000"/>
              </a:xfrm>
              <a:prstGeom prst="rect">
                <a:avLst/>
              </a:prstGeom>
            </p:spPr>
          </p:pic>
        </mc:Fallback>
      </mc:AlternateContent>
    </p:spTree>
    <p:extLst>
      <p:ext uri="{BB962C8B-B14F-4D97-AF65-F5344CB8AC3E}">
        <p14:creationId xmlns:p14="http://schemas.microsoft.com/office/powerpoint/2010/main" val="241838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内容结构</a:t>
            </a:r>
            <a:endParaRPr lang="en-US" altLang="zh-CN" sz="36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3</a:t>
            </a:fld>
            <a:endParaRPr lang="zh-CN" altLang="en-US" sz="2400" dirty="0"/>
          </a:p>
        </p:txBody>
      </p:sp>
      <p:sp>
        <p:nvSpPr>
          <p:cNvPr id="235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AE06FF2E-4C2F-AD52-EB00-F04CAD7B288D}"/>
              </a:ext>
            </a:extLst>
          </p:cNvPr>
          <p:cNvPicPr>
            <a:picLocks noChangeAspect="1"/>
          </p:cNvPicPr>
          <p:nvPr/>
        </p:nvPicPr>
        <p:blipFill>
          <a:blip r:embed="rId3"/>
          <a:stretch>
            <a:fillRect/>
          </a:stretch>
        </p:blipFill>
        <p:spPr>
          <a:xfrm>
            <a:off x="457200" y="1484784"/>
            <a:ext cx="8435280" cy="48715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3</a:t>
            </a:r>
            <a:r>
              <a:rPr lang="zh-CN" altLang="en-US" sz="4000" dirty="0"/>
              <a:t>章 </a:t>
            </a:r>
            <a:r>
              <a:rPr lang="en-US" altLang="zh-CN" sz="4000" dirty="0" err="1"/>
              <a:t>PyTorch</a:t>
            </a:r>
            <a:r>
              <a:rPr lang="zh-CN" altLang="en-US" sz="4000" dirty="0"/>
              <a:t>神经网络工具箱</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30</a:t>
            </a:fld>
            <a:endParaRPr lang="zh-CN" altLang="en-US" sz="2400" dirty="0"/>
          </a:p>
        </p:txBody>
      </p:sp>
      <p:sp>
        <p:nvSpPr>
          <p:cNvPr id="5" name="内容占位符 5"/>
          <p:cNvSpPr>
            <a:spLocks noGrp="1"/>
          </p:cNvSpPr>
          <p:nvPr>
            <p:ph idx="1"/>
          </p:nvPr>
        </p:nvSpPr>
        <p:spPr>
          <a:xfrm>
            <a:off x="429672" y="1608309"/>
            <a:ext cx="8229600" cy="4737137"/>
          </a:xfrm>
          <a:ln>
            <a:solidFill>
              <a:srgbClr val="0070C0"/>
            </a:solidFill>
          </a:ln>
        </p:spPr>
        <p:txBody>
          <a:bodyPr/>
          <a:lstStyle/>
          <a:p>
            <a:r>
              <a:rPr lang="en-US" altLang="zh-CN" b="1" dirty="0" err="1"/>
              <a:t>PyTorch</a:t>
            </a:r>
            <a:r>
              <a:rPr lang="zh-CN" altLang="en-US" b="1" dirty="0"/>
              <a:t>构建模型大致有以下</a:t>
            </a:r>
            <a:r>
              <a:rPr lang="en-US" altLang="zh-CN" b="1" dirty="0"/>
              <a:t>3</a:t>
            </a:r>
            <a:r>
              <a:rPr lang="zh-CN" altLang="en-US" b="1" dirty="0"/>
              <a:t>种方式</a:t>
            </a:r>
            <a:endParaRPr lang="en-US" altLang="zh-CN" b="1" dirty="0"/>
          </a:p>
          <a:p>
            <a:pPr lvl="1"/>
            <a:r>
              <a:rPr lang="en-US" altLang="zh-CN" b="1" dirty="0"/>
              <a:t>1)	</a:t>
            </a:r>
            <a:r>
              <a:rPr lang="zh-CN" altLang="en-US" b="1" dirty="0"/>
              <a:t>继承</a:t>
            </a:r>
            <a:r>
              <a:rPr lang="en-US" altLang="zh-CN" b="1" dirty="0" err="1"/>
              <a:t>nn.Module</a:t>
            </a:r>
            <a:r>
              <a:rPr lang="zh-CN" altLang="en-US" b="1" dirty="0"/>
              <a:t>基类构建模型。 </a:t>
            </a:r>
          </a:p>
          <a:p>
            <a:pPr lvl="1"/>
            <a:r>
              <a:rPr lang="en-US" altLang="zh-CN" b="1" dirty="0"/>
              <a:t>2)	</a:t>
            </a:r>
            <a:r>
              <a:rPr lang="zh-CN" altLang="en-US" b="1" dirty="0"/>
              <a:t>使用</a:t>
            </a:r>
            <a:r>
              <a:rPr lang="en-US" altLang="zh-CN" b="1" dirty="0" err="1"/>
              <a:t>nn.Sequential</a:t>
            </a:r>
            <a:r>
              <a:rPr lang="zh-CN" altLang="en-US" b="1" dirty="0"/>
              <a:t>按层顺序构建模型。 </a:t>
            </a:r>
          </a:p>
          <a:p>
            <a:pPr lvl="1"/>
            <a:r>
              <a:rPr lang="en-US" altLang="zh-CN" b="1" dirty="0"/>
              <a:t>3)	</a:t>
            </a:r>
            <a:r>
              <a:rPr lang="zh-CN" altLang="en-US" b="1" dirty="0"/>
              <a:t>继承</a:t>
            </a:r>
            <a:r>
              <a:rPr lang="en-US" altLang="zh-CN" b="1" dirty="0" err="1"/>
              <a:t>nn.Module</a:t>
            </a:r>
            <a:r>
              <a:rPr lang="zh-CN" altLang="en-US" b="1" dirty="0"/>
              <a:t>基类构建模型。</a:t>
            </a:r>
            <a:endParaRPr lang="en-US" altLang="zh-CN" b="1" dirty="0"/>
          </a:p>
          <a:p>
            <a:r>
              <a:rPr lang="zh-CN" altLang="en-US" b="1" dirty="0"/>
              <a:t>模型实例</a:t>
            </a:r>
            <a:endParaRPr lang="en-US" altLang="zh-CN" b="1" dirty="0"/>
          </a:p>
          <a:p>
            <a:pPr lvl="1"/>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488B0E7F-1B89-46D7-81DD-7C455C78286F}"/>
              </a:ext>
            </a:extLst>
          </p:cNvPr>
          <p:cNvSpPr>
            <a:spLocks noChangeArrowheads="1"/>
          </p:cNvSpPr>
          <p:nvPr/>
        </p:nvSpPr>
        <p:spPr bwMode="auto">
          <a:xfrm>
            <a:off x="-108520" y="62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A0D4D6EB-C3CE-9F19-E8CB-D44348B69782}"/>
              </a:ext>
            </a:extLst>
          </p:cNvPr>
          <p:cNvGraphicFramePr>
            <a:graphicFrameLocks noChangeAspect="1"/>
          </p:cNvGraphicFramePr>
          <p:nvPr/>
        </p:nvGraphicFramePr>
        <p:xfrm>
          <a:off x="1043608" y="3959964"/>
          <a:ext cx="7272808" cy="2275735"/>
        </p:xfrm>
        <a:graphic>
          <a:graphicData uri="http://schemas.openxmlformats.org/presentationml/2006/ole">
            <mc:AlternateContent xmlns:mc="http://schemas.openxmlformats.org/markup-compatibility/2006">
              <mc:Choice xmlns:v="urn:schemas-microsoft-com:vml" Requires="v">
                <p:oleObj name="Visio" r:id="rId3" imgW="6742814" imgH="2836879" progId="Visio.Drawing.11">
                  <p:embed/>
                </p:oleObj>
              </mc:Choice>
              <mc:Fallback>
                <p:oleObj name="Visio" r:id="rId3" imgW="6742814" imgH="2836879" progId="Visio.Drawing.11">
                  <p:embed/>
                  <p:pic>
                    <p:nvPicPr>
                      <p:cNvPr id="3" name="对象 2">
                        <a:extLst>
                          <a:ext uri="{FF2B5EF4-FFF2-40B4-BE49-F238E27FC236}">
                            <a16:creationId xmlns:a16="http://schemas.microsoft.com/office/drawing/2014/main" id="{A0D4D6EB-C3CE-9F19-E8CB-D44348B69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959964"/>
                        <a:ext cx="7272808" cy="2275735"/>
                      </a:xfrm>
                      <a:prstGeom prst="rect">
                        <a:avLst/>
                      </a:prstGeom>
                      <a:noFill/>
                    </p:spPr>
                  </p:pic>
                </p:oleObj>
              </mc:Fallback>
            </mc:AlternateContent>
          </a:graphicData>
        </a:graphic>
      </p:graphicFrame>
    </p:spTree>
    <p:extLst>
      <p:ext uri="{BB962C8B-B14F-4D97-AF65-F5344CB8AC3E}">
        <p14:creationId xmlns:p14="http://schemas.microsoft.com/office/powerpoint/2010/main" val="1915466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3</a:t>
            </a:r>
            <a:r>
              <a:rPr lang="zh-CN" altLang="en-US" sz="4000" dirty="0"/>
              <a:t>章 </a:t>
            </a:r>
            <a:r>
              <a:rPr lang="en-US" altLang="zh-CN" sz="4000" dirty="0" err="1"/>
              <a:t>PyTorch</a:t>
            </a:r>
            <a:r>
              <a:rPr lang="zh-CN" altLang="en-US" sz="4000" dirty="0"/>
              <a:t>神经网络工具箱</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31</a:t>
            </a:fld>
            <a:endParaRPr lang="zh-CN" altLang="en-US" sz="2400" dirty="0"/>
          </a:p>
        </p:txBody>
      </p:sp>
      <p:sp>
        <p:nvSpPr>
          <p:cNvPr id="5" name="内容占位符 5"/>
          <p:cNvSpPr>
            <a:spLocks noGrp="1"/>
          </p:cNvSpPr>
          <p:nvPr>
            <p:ph idx="1"/>
          </p:nvPr>
        </p:nvSpPr>
        <p:spPr>
          <a:xfrm>
            <a:off x="429672" y="1608309"/>
            <a:ext cx="8229600" cy="4737137"/>
          </a:xfrm>
          <a:ln>
            <a:solidFill>
              <a:srgbClr val="0070C0"/>
            </a:solidFill>
          </a:ln>
        </p:spPr>
        <p:txBody>
          <a:bodyPr/>
          <a:lstStyle/>
          <a:p>
            <a:r>
              <a:rPr lang="zh-CN" altLang="en-US" b="1" dirty="0"/>
              <a:t>自定义网络模块</a:t>
            </a:r>
            <a:endParaRPr lang="en-US" altLang="zh-CN" b="1" dirty="0"/>
          </a:p>
          <a:p>
            <a:pPr lvl="1"/>
            <a:r>
              <a:rPr lang="zh-CN" altLang="en-US" b="1" dirty="0"/>
              <a:t>自定义一些典型的网络模块，如残差网络（</a:t>
            </a:r>
            <a:r>
              <a:rPr lang="en-US" altLang="zh-CN" b="1" dirty="0"/>
              <a:t>ResNet18</a:t>
            </a:r>
            <a:r>
              <a:rPr lang="zh-CN" altLang="en-US" b="1" dirty="0"/>
              <a:t>）中的残差块</a:t>
            </a:r>
            <a:endParaRPr lang="en-US" altLang="zh-CN" b="1" dirty="0"/>
          </a:p>
          <a:p>
            <a:pPr lvl="1"/>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488B0E7F-1B89-46D7-81DD-7C455C78286F}"/>
              </a:ext>
            </a:extLst>
          </p:cNvPr>
          <p:cNvSpPr>
            <a:spLocks noChangeArrowheads="1"/>
          </p:cNvSpPr>
          <p:nvPr/>
        </p:nvSpPr>
        <p:spPr bwMode="auto">
          <a:xfrm>
            <a:off x="-108520" y="62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2E46FCF5-BEE2-ACC5-A6B3-AEF7DC455D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4ADBABC1-2823-E62E-EE27-E7D285C9A7B8}"/>
              </a:ext>
            </a:extLst>
          </p:cNvPr>
          <p:cNvGraphicFramePr>
            <a:graphicFrameLocks noChangeAspect="1"/>
          </p:cNvGraphicFramePr>
          <p:nvPr>
            <p:extLst>
              <p:ext uri="{D42A27DB-BD31-4B8C-83A1-F6EECF244321}">
                <p14:modId xmlns:p14="http://schemas.microsoft.com/office/powerpoint/2010/main" val="2497363410"/>
              </p:ext>
            </p:extLst>
          </p:nvPr>
        </p:nvGraphicFramePr>
        <p:xfrm>
          <a:off x="1691680" y="2802146"/>
          <a:ext cx="6048672" cy="3543300"/>
        </p:xfrm>
        <a:graphic>
          <a:graphicData uri="http://schemas.openxmlformats.org/presentationml/2006/ole">
            <mc:AlternateContent xmlns:mc="http://schemas.openxmlformats.org/markup-compatibility/2006">
              <mc:Choice xmlns:v="urn:schemas-microsoft-com:vml" Requires="v">
                <p:oleObj name="Visio" r:id="rId3" imgW="5751505" imgH="4409977" progId="Visio.Drawing.11">
                  <p:embed/>
                </p:oleObj>
              </mc:Choice>
              <mc:Fallback>
                <p:oleObj name="Visio" r:id="rId3" imgW="5751505" imgH="440997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802146"/>
                        <a:ext cx="6048672" cy="3543300"/>
                      </a:xfrm>
                      <a:prstGeom prst="rect">
                        <a:avLst/>
                      </a:prstGeom>
                      <a:noFill/>
                    </p:spPr>
                  </p:pic>
                </p:oleObj>
              </mc:Fallback>
            </mc:AlternateContent>
          </a:graphicData>
        </a:graphic>
      </p:graphicFrame>
    </p:spTree>
    <p:extLst>
      <p:ext uri="{BB962C8B-B14F-4D97-AF65-F5344CB8AC3E}">
        <p14:creationId xmlns:p14="http://schemas.microsoft.com/office/powerpoint/2010/main" val="1986966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3</a:t>
            </a:r>
            <a:r>
              <a:rPr lang="zh-CN" altLang="en-US" sz="4000" dirty="0"/>
              <a:t>章 </a:t>
            </a:r>
            <a:r>
              <a:rPr lang="en-US" altLang="zh-CN" sz="4000" dirty="0" err="1"/>
              <a:t>PyTorch</a:t>
            </a:r>
            <a:r>
              <a:rPr lang="zh-CN" altLang="en-US" sz="4000" dirty="0"/>
              <a:t>神经网络工具箱</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32</a:t>
            </a:fld>
            <a:endParaRPr lang="zh-CN" altLang="en-US" sz="2400" dirty="0"/>
          </a:p>
        </p:txBody>
      </p:sp>
      <p:sp>
        <p:nvSpPr>
          <p:cNvPr id="5" name="内容占位符 5"/>
          <p:cNvSpPr>
            <a:spLocks noGrp="1"/>
          </p:cNvSpPr>
          <p:nvPr>
            <p:ph idx="1"/>
          </p:nvPr>
        </p:nvSpPr>
        <p:spPr>
          <a:xfrm>
            <a:off x="429672" y="1608309"/>
            <a:ext cx="8229600" cy="4737137"/>
          </a:xfrm>
          <a:ln>
            <a:solidFill>
              <a:srgbClr val="0070C0"/>
            </a:solidFill>
          </a:ln>
        </p:spPr>
        <p:txBody>
          <a:bodyPr/>
          <a:lstStyle/>
          <a:p>
            <a:r>
              <a:rPr lang="zh-CN" altLang="en-US" b="1" dirty="0"/>
              <a:t>训练模型的一般步骤</a:t>
            </a:r>
            <a:endParaRPr lang="en-US" altLang="zh-CN" b="1" dirty="0"/>
          </a:p>
          <a:p>
            <a:pPr lvl="1"/>
            <a:r>
              <a:rPr lang="zh-CN" altLang="en-US" b="1" dirty="0"/>
              <a:t>加载预处理数据集</a:t>
            </a:r>
            <a:endParaRPr lang="en-US" altLang="zh-CN" b="1" dirty="0"/>
          </a:p>
          <a:p>
            <a:pPr lvl="1"/>
            <a:r>
              <a:rPr lang="zh-CN" altLang="en-US" b="1" dirty="0"/>
              <a:t>定义损失函数</a:t>
            </a:r>
            <a:endParaRPr lang="en-US" altLang="zh-CN" b="1" dirty="0"/>
          </a:p>
          <a:p>
            <a:pPr lvl="1"/>
            <a:r>
              <a:rPr lang="zh-CN" altLang="en-US" b="1" dirty="0"/>
              <a:t>定义优化方法</a:t>
            </a:r>
            <a:endParaRPr lang="en-US" altLang="zh-CN" b="1" dirty="0"/>
          </a:p>
          <a:p>
            <a:pPr lvl="1"/>
            <a:r>
              <a:rPr lang="zh-CN" altLang="en-US" b="1" dirty="0"/>
              <a:t>循环训练模型</a:t>
            </a:r>
            <a:endParaRPr lang="en-US" altLang="zh-CN" b="1" dirty="0"/>
          </a:p>
          <a:p>
            <a:pPr lvl="2"/>
            <a:r>
              <a:rPr lang="zh-CN" altLang="en-US" b="1" dirty="0"/>
              <a:t>设置为训练模式</a:t>
            </a:r>
            <a:endParaRPr lang="en-US" altLang="zh-CN" b="1" dirty="0"/>
          </a:p>
          <a:p>
            <a:pPr lvl="2"/>
            <a:r>
              <a:rPr lang="zh-CN" altLang="en-US" b="1" dirty="0"/>
              <a:t>梯度清零</a:t>
            </a:r>
            <a:endParaRPr lang="en-US" altLang="zh-CN" b="1" dirty="0"/>
          </a:p>
          <a:p>
            <a:pPr lvl="2"/>
            <a:r>
              <a:rPr lang="zh-CN" altLang="en-US" b="1" dirty="0"/>
              <a:t>求损失值</a:t>
            </a:r>
            <a:endParaRPr lang="en-US" altLang="zh-CN" b="1" dirty="0"/>
          </a:p>
          <a:p>
            <a:pPr lvl="2"/>
            <a:r>
              <a:rPr lang="zh-CN" altLang="en-US" b="1" dirty="0"/>
              <a:t>自动求导，实现梯度的反向传播</a:t>
            </a:r>
            <a:endParaRPr lang="en-US" altLang="zh-CN" b="1" dirty="0"/>
          </a:p>
          <a:p>
            <a:pPr lvl="2"/>
            <a:r>
              <a:rPr lang="zh-CN" altLang="en-US" b="1" dirty="0"/>
              <a:t>更新参数</a:t>
            </a:r>
            <a:endParaRPr lang="en-US" altLang="zh-CN" b="1" dirty="0"/>
          </a:p>
          <a:p>
            <a:pPr lvl="1"/>
            <a:r>
              <a:rPr lang="zh-CN" altLang="zh-CN" sz="2100" kern="100" dirty="0">
                <a:effectLst/>
                <a:latin typeface="Times New Roman" panose="02020603050405020304" pitchFamily="18" charset="0"/>
                <a:ea typeface="宋体" panose="02010600030101010101" pitchFamily="2" charset="-122"/>
                <a:cs typeface="Times New Roman" panose="02020603050405020304" pitchFamily="18" charset="0"/>
              </a:rPr>
              <a:t>循环测试或验证模型</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488B0E7F-1B89-46D7-81DD-7C455C78286F}"/>
              </a:ext>
            </a:extLst>
          </p:cNvPr>
          <p:cNvSpPr>
            <a:spLocks noChangeArrowheads="1"/>
          </p:cNvSpPr>
          <p:nvPr/>
        </p:nvSpPr>
        <p:spPr bwMode="auto">
          <a:xfrm>
            <a:off x="-108520" y="62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2E46FCF5-BEE2-ACC5-A6B3-AEF7DC455D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3421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000" dirty="0"/>
              <a:t>第</a:t>
            </a:r>
            <a:r>
              <a:rPr lang="en-US" altLang="zh-CN" sz="4000" dirty="0"/>
              <a:t>3</a:t>
            </a:r>
            <a:r>
              <a:rPr lang="zh-CN" altLang="en-US" sz="4000" dirty="0"/>
              <a:t>章 </a:t>
            </a:r>
            <a:r>
              <a:rPr lang="en-US" altLang="zh-CN" sz="4000" dirty="0" err="1"/>
              <a:t>PyTorch</a:t>
            </a:r>
            <a:r>
              <a:rPr lang="zh-CN" altLang="en-US" sz="4000" dirty="0"/>
              <a:t>神经网络工具箱</a:t>
            </a:r>
            <a:endParaRPr lang="en-US" altLang="zh-CN" sz="40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33</a:t>
            </a:fld>
            <a:endParaRPr lang="zh-CN" altLang="en-US" sz="2400" dirty="0"/>
          </a:p>
        </p:txBody>
      </p:sp>
      <p:sp>
        <p:nvSpPr>
          <p:cNvPr id="5" name="内容占位符 5"/>
          <p:cNvSpPr>
            <a:spLocks noGrp="1"/>
          </p:cNvSpPr>
          <p:nvPr>
            <p:ph idx="1"/>
          </p:nvPr>
        </p:nvSpPr>
        <p:spPr>
          <a:xfrm>
            <a:off x="290642" y="1578481"/>
            <a:ext cx="8229600" cy="4737137"/>
          </a:xfrm>
          <a:ln>
            <a:solidFill>
              <a:srgbClr val="0070C0"/>
            </a:solidFill>
          </a:ln>
        </p:spPr>
        <p:txBody>
          <a:bodyPr/>
          <a:lstStyle/>
          <a:p>
            <a:r>
              <a:rPr lang="zh-CN" altLang="en-US" b="1" dirty="0"/>
              <a:t>模型训练过程</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488B0E7F-1B89-46D7-81DD-7C455C78286F}"/>
              </a:ext>
            </a:extLst>
          </p:cNvPr>
          <p:cNvSpPr>
            <a:spLocks noChangeArrowheads="1"/>
          </p:cNvSpPr>
          <p:nvPr/>
        </p:nvSpPr>
        <p:spPr bwMode="auto">
          <a:xfrm>
            <a:off x="-108520" y="62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2E46FCF5-BEE2-ACC5-A6B3-AEF7DC455D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4" name="Picture 2">
            <a:extLst>
              <a:ext uri="{FF2B5EF4-FFF2-40B4-BE49-F238E27FC236}">
                <a16:creationId xmlns:a16="http://schemas.microsoft.com/office/drawing/2014/main" id="{7EB2FD2E-AD22-9FC3-8386-12626AA79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58" y="2313493"/>
            <a:ext cx="7836674" cy="392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809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400" dirty="0"/>
              <a:t>第</a:t>
            </a:r>
            <a:r>
              <a:rPr lang="en-US" altLang="zh-CN" sz="4400" dirty="0"/>
              <a:t>4</a:t>
            </a:r>
            <a:r>
              <a:rPr lang="zh-CN" altLang="en-US" sz="4400" dirty="0"/>
              <a:t>章 </a:t>
            </a:r>
            <a:r>
              <a:rPr lang="en-US" altLang="zh-CN" sz="4400" dirty="0" err="1"/>
              <a:t>PyTorch</a:t>
            </a:r>
            <a:r>
              <a:rPr lang="zh-CN" altLang="en-US" sz="4400" dirty="0"/>
              <a:t>数据处理工具箱</a:t>
            </a:r>
            <a:endParaRPr lang="en-US" altLang="zh-CN" sz="4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34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62A04F0F-D3E0-756A-D65C-1A1E325BC471}"/>
              </a:ext>
            </a:extLst>
          </p:cNvPr>
          <p:cNvPicPr>
            <a:picLocks noChangeAspect="1"/>
          </p:cNvPicPr>
          <p:nvPr/>
        </p:nvPicPr>
        <p:blipFill>
          <a:blip r:embed="rId3"/>
          <a:stretch>
            <a:fillRect/>
          </a:stretch>
        </p:blipFill>
        <p:spPr>
          <a:xfrm>
            <a:off x="539552" y="1492250"/>
            <a:ext cx="8147248" cy="503309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35</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机器学习基本任务</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47137" name="Object 1"/>
          <p:cNvGraphicFramePr>
            <a:graphicFrameLocks noChangeAspect="1"/>
          </p:cNvGraphicFramePr>
          <p:nvPr/>
        </p:nvGraphicFramePr>
        <p:xfrm>
          <a:off x="642910" y="2214554"/>
          <a:ext cx="7286676" cy="4000528"/>
        </p:xfrm>
        <a:graphic>
          <a:graphicData uri="http://schemas.openxmlformats.org/presentationml/2006/ole">
            <mc:AlternateContent xmlns:mc="http://schemas.openxmlformats.org/markup-compatibility/2006">
              <mc:Choice xmlns:v="urn:schemas-microsoft-com:vml" Requires="v">
                <p:oleObj name="Visio" r:id="rId3" imgW="5236602" imgH="4408742" progId="Visio.Drawing.11">
                  <p:embed/>
                </p:oleObj>
              </mc:Choice>
              <mc:Fallback>
                <p:oleObj name="Visio" r:id="rId3" imgW="5236602" imgH="4408742"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10" y="2214554"/>
                        <a:ext cx="7286676" cy="4000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36</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机器学习常见算法及特点</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10EA758B-3B0A-0FBC-EB84-CE60FCB65330}"/>
              </a:ext>
            </a:extLst>
          </p:cNvPr>
          <p:cNvPicPr>
            <a:picLocks noChangeAspect="1"/>
          </p:cNvPicPr>
          <p:nvPr/>
        </p:nvPicPr>
        <p:blipFill>
          <a:blip r:embed="rId3"/>
          <a:stretch>
            <a:fillRect/>
          </a:stretch>
        </p:blipFill>
        <p:spPr>
          <a:xfrm>
            <a:off x="457200" y="2074983"/>
            <a:ext cx="7931224" cy="4281368"/>
          </a:xfrm>
          <a:prstGeom prst="rect">
            <a:avLst/>
          </a:prstGeom>
        </p:spPr>
      </p:pic>
    </p:spTree>
    <p:extLst>
      <p:ext uri="{BB962C8B-B14F-4D97-AF65-F5344CB8AC3E}">
        <p14:creationId xmlns:p14="http://schemas.microsoft.com/office/powerpoint/2010/main" val="1318436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37</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机器学习常见算法及特点</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9E58EF03-7C95-7D2D-F298-68B12969E2B4}"/>
              </a:ext>
            </a:extLst>
          </p:cNvPr>
          <p:cNvPicPr>
            <a:picLocks noChangeAspect="1"/>
          </p:cNvPicPr>
          <p:nvPr/>
        </p:nvPicPr>
        <p:blipFill>
          <a:blip r:embed="rId3"/>
          <a:stretch>
            <a:fillRect/>
          </a:stretch>
        </p:blipFill>
        <p:spPr>
          <a:xfrm>
            <a:off x="457200" y="2086031"/>
            <a:ext cx="8229600" cy="4367306"/>
          </a:xfrm>
          <a:prstGeom prst="rect">
            <a:avLst/>
          </a:prstGeom>
        </p:spPr>
      </p:pic>
    </p:spTree>
    <p:extLst>
      <p:ext uri="{BB962C8B-B14F-4D97-AF65-F5344CB8AC3E}">
        <p14:creationId xmlns:p14="http://schemas.microsoft.com/office/powerpoint/2010/main" val="1067669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38</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线性回归及混合高斯模式实现聚类的过程</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6" name="Picture 2">
            <a:extLst>
              <a:ext uri="{FF2B5EF4-FFF2-40B4-BE49-F238E27FC236}">
                <a16:creationId xmlns:a16="http://schemas.microsoft.com/office/drawing/2014/main" id="{66754247-0257-D150-A662-8E87DD9B8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099475"/>
            <a:ext cx="4258816" cy="4256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61B94B1-3B7B-29BC-6864-9ADE64AFC7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04" y="2099475"/>
            <a:ext cx="3839148" cy="425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562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39</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机器学习一般流程</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D8851E63-A205-235F-063A-EC4817B2F9CD}"/>
              </a:ext>
            </a:extLst>
          </p:cNvPr>
          <p:cNvSpPr>
            <a:spLocks noChangeArrowheads="1"/>
          </p:cNvSpPr>
          <p:nvPr/>
        </p:nvSpPr>
        <p:spPr bwMode="auto">
          <a:xfrm>
            <a:off x="475247" y="2420888"/>
            <a:ext cx="140697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C67DA97F-60CE-2C09-66D5-397A608A7AAC}"/>
              </a:ext>
            </a:extLst>
          </p:cNvPr>
          <p:cNvGraphicFramePr>
            <a:graphicFrameLocks noChangeAspect="1"/>
          </p:cNvGraphicFramePr>
          <p:nvPr>
            <p:extLst>
              <p:ext uri="{D42A27DB-BD31-4B8C-83A1-F6EECF244321}">
                <p14:modId xmlns:p14="http://schemas.microsoft.com/office/powerpoint/2010/main" val="2851397996"/>
              </p:ext>
            </p:extLst>
          </p:nvPr>
        </p:nvGraphicFramePr>
        <p:xfrm>
          <a:off x="457200" y="2204863"/>
          <a:ext cx="7787208" cy="4032447"/>
        </p:xfrm>
        <a:graphic>
          <a:graphicData uri="http://schemas.openxmlformats.org/presentationml/2006/ole">
            <mc:AlternateContent xmlns:mc="http://schemas.openxmlformats.org/markup-compatibility/2006">
              <mc:Choice xmlns:v="urn:schemas-microsoft-com:vml" Requires="v">
                <p:oleObj name="Visio" r:id="rId3" imgW="6151515" imgH="3825936" progId="Visio.Drawing.11">
                  <p:embed/>
                </p:oleObj>
              </mc:Choice>
              <mc:Fallback>
                <p:oleObj name="Visio" r:id="rId3" imgW="6151515" imgH="382593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04863"/>
                        <a:ext cx="7787208" cy="4032447"/>
                      </a:xfrm>
                      <a:prstGeom prst="rect">
                        <a:avLst/>
                      </a:prstGeom>
                      <a:noFill/>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1</a:t>
            </a:r>
            <a:r>
              <a:rPr lang="zh-CN" altLang="en-US" sz="5400" dirty="0"/>
              <a:t>章 </a:t>
            </a:r>
            <a:r>
              <a:rPr lang="en-US" altLang="zh-CN" sz="5400" dirty="0"/>
              <a:t>NumPy</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4</a:t>
            </a:fld>
            <a:endParaRPr lang="zh-CN" altLang="en-US" sz="2400" dirty="0"/>
          </a:p>
        </p:txBody>
      </p:sp>
      <p:sp>
        <p:nvSpPr>
          <p:cNvPr id="829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5"/>
          <p:cNvSpPr txBox="1">
            <a:spLocks/>
          </p:cNvSpPr>
          <p:nvPr/>
        </p:nvSpPr>
        <p:spPr bwMode="auto">
          <a:xfrm>
            <a:off x="457200" y="1500175"/>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lang="zh-CN" altLang="en-US" sz="2600" dirty="0">
                <a:latin typeface="+mn-lt"/>
                <a:ea typeface="+mn-ea"/>
              </a:rPr>
              <a:t>概述</a:t>
            </a: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r>
              <a:rPr lang="en-US" altLang="zh-CN" sz="2100" dirty="0" err="1">
                <a:latin typeface="+mn-lt"/>
                <a:ea typeface="+mn-ea"/>
              </a:rPr>
              <a:t>NumPy</a:t>
            </a:r>
            <a:r>
              <a:rPr lang="zh-CN" altLang="en-US" sz="2100" dirty="0">
                <a:latin typeface="+mn-lt"/>
                <a:ea typeface="+mn-ea"/>
              </a:rPr>
              <a:t>与列表的异同</a:t>
            </a:r>
            <a:endParaRPr lang="en-US" altLang="zh-CN" sz="21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zh-CN" altLang="en-US" sz="2100" dirty="0">
                <a:latin typeface="+mn-lt"/>
                <a:ea typeface="+mn-ea"/>
              </a:rPr>
              <a:t>列表中元素可以不同类型，但</a:t>
            </a:r>
            <a:r>
              <a:rPr lang="en-US" altLang="zh-CN" sz="2100" dirty="0" err="1">
                <a:latin typeface="+mn-lt"/>
                <a:ea typeface="+mn-ea"/>
              </a:rPr>
              <a:t>NumPy</a:t>
            </a:r>
            <a:r>
              <a:rPr lang="zh-CN" altLang="en-US" sz="2100" dirty="0">
                <a:latin typeface="+mn-lt"/>
                <a:ea typeface="+mn-ea"/>
              </a:rPr>
              <a:t>必须是同类型</a:t>
            </a:r>
            <a:endParaRPr lang="en-US" altLang="zh-CN" sz="21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zh-CN" altLang="en-US" sz="2100" dirty="0">
                <a:latin typeface="+mn-lt"/>
                <a:ea typeface="+mn-ea"/>
              </a:rPr>
              <a:t>列表不支持数组或矩阵运算，但</a:t>
            </a:r>
            <a:r>
              <a:rPr lang="en-US" altLang="zh-CN" sz="2100" dirty="0" err="1">
                <a:latin typeface="+mn-lt"/>
                <a:ea typeface="+mn-ea"/>
              </a:rPr>
              <a:t>NumPy</a:t>
            </a:r>
            <a:r>
              <a:rPr lang="zh-CN" altLang="en-US" sz="2100" dirty="0">
                <a:latin typeface="+mn-lt"/>
                <a:ea typeface="+mn-ea"/>
              </a:rPr>
              <a:t>支持，而且还很多用</a:t>
            </a:r>
            <a:r>
              <a:rPr lang="en-US" altLang="zh-CN" sz="2100" dirty="0">
                <a:latin typeface="+mn-lt"/>
                <a:ea typeface="+mn-ea"/>
              </a:rPr>
              <a:t>C</a:t>
            </a:r>
            <a:r>
              <a:rPr lang="zh-CN" altLang="en-US" sz="2100" dirty="0">
                <a:latin typeface="+mn-lt"/>
                <a:ea typeface="+mn-ea"/>
              </a:rPr>
              <a:t>写成的通用函数的支持</a:t>
            </a:r>
            <a:endParaRPr lang="en-US" altLang="zh-CN" sz="21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zh-CN" altLang="en-US" sz="2100" dirty="0">
                <a:latin typeface="+mn-lt"/>
                <a:ea typeface="+mn-ea"/>
              </a:rPr>
              <a:t>列表中存放的各个数据的地址或指针，比较耗费内存；而一个</a:t>
            </a:r>
            <a:r>
              <a:rPr lang="en-US" altLang="zh-CN" sz="2100" dirty="0" err="1">
                <a:latin typeface="+mn-lt"/>
                <a:ea typeface="+mn-ea"/>
              </a:rPr>
              <a:t>NumPy</a:t>
            </a:r>
            <a:r>
              <a:rPr lang="zh-CN" altLang="en-US" sz="2100" dirty="0">
                <a:latin typeface="+mn-lt"/>
                <a:ea typeface="+mn-ea"/>
              </a:rPr>
              <a:t>数组对应一块地址</a:t>
            </a:r>
            <a:endParaRPr lang="en-US" altLang="zh-CN" sz="21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zh-CN" altLang="en-US" sz="2100" dirty="0">
                <a:latin typeface="+mn-lt"/>
                <a:ea typeface="+mn-ea"/>
              </a:rPr>
              <a:t>列表和</a:t>
            </a:r>
            <a:r>
              <a:rPr lang="en-US" altLang="zh-CN" sz="2100" dirty="0" err="1">
                <a:latin typeface="+mn-lt"/>
                <a:ea typeface="+mn-ea"/>
              </a:rPr>
              <a:t>NumPy</a:t>
            </a:r>
            <a:r>
              <a:rPr lang="zh-CN" altLang="en-US" sz="2100" dirty="0">
                <a:latin typeface="+mn-lt"/>
                <a:ea typeface="+mn-ea"/>
              </a:rPr>
              <a:t>都有类似的索引及操作方法</a:t>
            </a:r>
            <a:endParaRPr lang="en-US" altLang="zh-CN" sz="21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r>
              <a:rPr lang="en-US" altLang="zh-CN" sz="2100" dirty="0" err="1">
                <a:latin typeface="+mn-lt"/>
                <a:ea typeface="+mn-ea"/>
              </a:rPr>
              <a:t>NumPy</a:t>
            </a:r>
            <a:r>
              <a:rPr lang="zh-CN" altLang="en-US" sz="2100" dirty="0">
                <a:latin typeface="+mn-lt"/>
                <a:ea typeface="+mn-ea"/>
              </a:rPr>
              <a:t>的两种基本对象</a:t>
            </a:r>
            <a:endParaRPr lang="en-US" altLang="zh-CN" sz="21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zh-CN" altLang="en-US" sz="2100" dirty="0">
                <a:latin typeface="+mn-lt"/>
                <a:ea typeface="+mn-ea"/>
              </a:rPr>
              <a:t>多维数组</a:t>
            </a:r>
            <a:r>
              <a:rPr lang="en-US" altLang="zh-CN" sz="2100" dirty="0">
                <a:latin typeface="+mn-lt"/>
                <a:ea typeface="+mn-ea"/>
              </a:rPr>
              <a:t>(</a:t>
            </a:r>
            <a:r>
              <a:rPr lang="en-US" altLang="zh-CN" sz="2100" dirty="0" err="1">
                <a:latin typeface="+mn-lt"/>
                <a:ea typeface="+mn-ea"/>
              </a:rPr>
              <a:t>ndarray</a:t>
            </a:r>
            <a:r>
              <a:rPr lang="en-US" altLang="zh-CN" sz="2100" dirty="0">
                <a:latin typeface="+mn-lt"/>
                <a:ea typeface="+mn-ea"/>
              </a:rPr>
              <a:t>)</a:t>
            </a:r>
          </a:p>
          <a:p>
            <a:pPr marL="1187450" lvl="2" indent="-273050" eaLnBrk="0" hangingPunct="0">
              <a:spcBef>
                <a:spcPct val="20000"/>
              </a:spcBef>
              <a:buClr>
                <a:srgbClr val="0BD0D9"/>
              </a:buClr>
              <a:buSzPct val="95000"/>
              <a:buFont typeface="Wingdings 2" pitchFamily="18" charset="2"/>
              <a:buChar char=""/>
              <a:defRPr/>
            </a:pPr>
            <a:r>
              <a:rPr lang="zh-CN" altLang="en-US" sz="2100" dirty="0">
                <a:latin typeface="+mn-lt"/>
                <a:ea typeface="+mn-ea"/>
              </a:rPr>
              <a:t>通用函数</a:t>
            </a:r>
            <a:r>
              <a:rPr lang="en-US" altLang="zh-CN" sz="2100" dirty="0">
                <a:latin typeface="+mn-lt"/>
                <a:ea typeface="+mn-ea"/>
              </a:rPr>
              <a:t>(</a:t>
            </a:r>
            <a:r>
              <a:rPr lang="en-US" altLang="zh-CN" sz="2100" dirty="0" err="1">
                <a:latin typeface="+mn-lt"/>
                <a:ea typeface="+mn-ea"/>
              </a:rPr>
              <a:t>ufunc</a:t>
            </a:r>
            <a:r>
              <a:rPr lang="en-US" altLang="zh-CN" sz="2100" dirty="0">
                <a:latin typeface="+mn-lt"/>
                <a:ea typeface="+mn-ea"/>
              </a:rPr>
              <a:t>)</a:t>
            </a:r>
            <a:r>
              <a:rPr lang="zh-CN" altLang="en-US" sz="2100" dirty="0">
                <a:latin typeface="+mn-lt"/>
                <a:ea typeface="+mn-ea"/>
              </a:rPr>
              <a:t>，如加减乘除，三角函数等，</a:t>
            </a:r>
            <a:r>
              <a:rPr lang="zh-CN" altLang="en-US" sz="2100" dirty="0">
                <a:solidFill>
                  <a:srgbClr val="FF0000"/>
                </a:solidFill>
                <a:latin typeface="+mn-lt"/>
                <a:ea typeface="+mn-ea"/>
              </a:rPr>
              <a:t>通用函数采用向量化运行，可避免使用</a:t>
            </a:r>
            <a:r>
              <a:rPr lang="en-US" altLang="zh-CN" sz="2100" dirty="0">
                <a:solidFill>
                  <a:srgbClr val="FF0000"/>
                </a:solidFill>
                <a:latin typeface="+mn-lt"/>
                <a:ea typeface="+mn-ea"/>
              </a:rPr>
              <a:t>for</a:t>
            </a:r>
            <a:r>
              <a:rPr lang="zh-CN" altLang="en-US" sz="2100" dirty="0">
                <a:solidFill>
                  <a:srgbClr val="FF0000"/>
                </a:solidFill>
                <a:latin typeface="+mn-lt"/>
                <a:ea typeface="+mn-ea"/>
              </a:rPr>
              <a:t>循环，效率比较高</a:t>
            </a:r>
            <a:r>
              <a:rPr lang="zh-CN" altLang="en-US" sz="2100" dirty="0">
                <a:latin typeface="+mn-lt"/>
                <a:ea typeface="+mn-ea"/>
              </a:rPr>
              <a:t>。</a:t>
            </a:r>
            <a:endParaRPr 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40</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特征工程主要任务</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D8851E63-A205-235F-063A-EC4817B2F9CD}"/>
              </a:ext>
            </a:extLst>
          </p:cNvPr>
          <p:cNvSpPr>
            <a:spLocks noChangeArrowheads="1"/>
          </p:cNvSpPr>
          <p:nvPr/>
        </p:nvSpPr>
        <p:spPr bwMode="auto">
          <a:xfrm>
            <a:off x="475247" y="2420888"/>
            <a:ext cx="140697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内容占位符 2">
            <a:extLst>
              <a:ext uri="{FF2B5EF4-FFF2-40B4-BE49-F238E27FC236}">
                <a16:creationId xmlns:a16="http://schemas.microsoft.com/office/drawing/2014/main" id="{B81CC8E6-6A3C-5C7D-6747-4F9066E80E39}"/>
              </a:ext>
            </a:extLst>
          </p:cNvPr>
          <p:cNvSpPr txBox="1">
            <a:spLocks/>
          </p:cNvSpPr>
          <p:nvPr/>
        </p:nvSpPr>
        <p:spPr bwMode="auto">
          <a:xfrm>
            <a:off x="457200" y="2071678"/>
            <a:ext cx="8229600" cy="41005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lvl="1"/>
            <a:r>
              <a:rPr lang="zh-CN" altLang="en-US" sz="2000" dirty="0"/>
              <a:t>预处理：如清理脏数据、补充缺失数据、数据类型转换、数据增强等等。</a:t>
            </a:r>
            <a:endParaRPr lang="en-US" altLang="zh-CN" sz="2000" dirty="0"/>
          </a:p>
          <a:p>
            <a:pPr lvl="1"/>
            <a:r>
              <a:rPr lang="zh-CN" altLang="en-US" sz="2000" dirty="0"/>
              <a:t>特征提取：从原始数据中提取一些有效的特征。比如在图像分类中，提取边缘、尺度不变特征变换特征等。</a:t>
            </a:r>
          </a:p>
          <a:p>
            <a:pPr lvl="1"/>
            <a:r>
              <a:rPr lang="zh-CN" altLang="en-US" sz="2000" dirty="0"/>
              <a:t>特征转换：对特征进行一定的加工，如特征合并、生成新特征、降维和升维等</a:t>
            </a:r>
            <a:r>
              <a:rPr lang="en-US" altLang="zh-CN" sz="2000" dirty="0"/>
              <a:t>.</a:t>
            </a:r>
          </a:p>
          <a:p>
            <a:pPr lvl="1"/>
            <a:r>
              <a:rPr lang="zh-CN" altLang="en-US" sz="2000" dirty="0"/>
              <a:t>特征工程一般流程</a:t>
            </a:r>
            <a:endParaRPr lang="en-US" altLang="zh-CN" sz="2000" dirty="0"/>
          </a:p>
        </p:txBody>
      </p:sp>
      <p:pic>
        <p:nvPicPr>
          <p:cNvPr id="7" name="图片 6">
            <a:extLst>
              <a:ext uri="{FF2B5EF4-FFF2-40B4-BE49-F238E27FC236}">
                <a16:creationId xmlns:a16="http://schemas.microsoft.com/office/drawing/2014/main" id="{87F88B17-2D34-669F-1DD2-F90D1773F09A}"/>
              </a:ext>
            </a:extLst>
          </p:cNvPr>
          <p:cNvPicPr>
            <a:picLocks noChangeAspect="1"/>
          </p:cNvPicPr>
          <p:nvPr/>
        </p:nvPicPr>
        <p:blipFill>
          <a:blip r:embed="rId3"/>
          <a:stretch>
            <a:fillRect/>
          </a:stretch>
        </p:blipFill>
        <p:spPr>
          <a:xfrm>
            <a:off x="286401" y="4869160"/>
            <a:ext cx="8606079" cy="1572511"/>
          </a:xfrm>
          <a:prstGeom prst="rect">
            <a:avLst/>
          </a:prstGeom>
          <a:effectLst>
            <a:glow rad="76200">
              <a:schemeClr val="accent1">
                <a:lumMod val="60000"/>
                <a:lumOff val="40000"/>
              </a:schemeClr>
            </a:glow>
          </a:effectLst>
        </p:spPr>
      </p:pic>
      <p:sp>
        <p:nvSpPr>
          <p:cNvPr id="8" name="矩形 7">
            <a:extLst>
              <a:ext uri="{FF2B5EF4-FFF2-40B4-BE49-F238E27FC236}">
                <a16:creationId xmlns:a16="http://schemas.microsoft.com/office/drawing/2014/main" id="{252DD3E1-71FD-BC34-D17B-3549B7748396}"/>
              </a:ext>
            </a:extLst>
          </p:cNvPr>
          <p:cNvSpPr/>
          <p:nvPr/>
        </p:nvSpPr>
        <p:spPr>
          <a:xfrm>
            <a:off x="1415008" y="4692352"/>
            <a:ext cx="5029200" cy="1905000"/>
          </a:xfrm>
          <a:prstGeom prst="rect">
            <a:avLst/>
          </a:prstGeom>
          <a:noFill/>
          <a:ln>
            <a:solidFill>
              <a:schemeClr val="accent3"/>
            </a:solidFill>
          </a:ln>
          <a:effectLst>
            <a:glow rad="88900">
              <a:schemeClr val="accent4">
                <a:lumMod val="40000"/>
                <a:lumOff val="60000"/>
                <a:alpha val="40000"/>
              </a:schemeClr>
            </a:glow>
          </a:effectLst>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003911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41</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问题类型与损失函数</a:t>
            </a:r>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4167491704"/>
              </p:ext>
            </p:extLst>
          </p:nvPr>
        </p:nvGraphicFramePr>
        <p:xfrm>
          <a:off x="611560" y="2357430"/>
          <a:ext cx="7776863" cy="4095907"/>
        </p:xfrm>
        <a:graphic>
          <a:graphicData uri="http://schemas.openxmlformats.org/drawingml/2006/table">
            <a:tbl>
              <a:tblPr/>
              <a:tblGrid>
                <a:gridCol w="1963854">
                  <a:extLst>
                    <a:ext uri="{9D8B030D-6E8A-4147-A177-3AD203B41FA5}">
                      <a16:colId xmlns:a16="http://schemas.microsoft.com/office/drawing/2014/main" val="20000"/>
                    </a:ext>
                  </a:extLst>
                </a:gridCol>
                <a:gridCol w="1806746">
                  <a:extLst>
                    <a:ext uri="{9D8B030D-6E8A-4147-A177-3AD203B41FA5}">
                      <a16:colId xmlns:a16="http://schemas.microsoft.com/office/drawing/2014/main" val="20001"/>
                    </a:ext>
                  </a:extLst>
                </a:gridCol>
                <a:gridCol w="4006263">
                  <a:extLst>
                    <a:ext uri="{9D8B030D-6E8A-4147-A177-3AD203B41FA5}">
                      <a16:colId xmlns:a16="http://schemas.microsoft.com/office/drawing/2014/main" val="20002"/>
                    </a:ext>
                  </a:extLst>
                </a:gridCol>
              </a:tblGrid>
              <a:tr h="315070">
                <a:tc>
                  <a:txBody>
                    <a:bodyPr/>
                    <a:lstStyle/>
                    <a:p>
                      <a:pPr algn="ctr">
                        <a:lnSpc>
                          <a:spcPts val="1345"/>
                        </a:lnSpc>
                        <a:spcBef>
                          <a:spcPts val="300"/>
                        </a:spcBef>
                        <a:spcAft>
                          <a:spcPts val="0"/>
                        </a:spcAft>
                      </a:pPr>
                      <a:r>
                        <a:rPr lang="zh-CN" sz="1400" kern="0" dirty="0">
                          <a:solidFill>
                            <a:srgbClr val="000000"/>
                          </a:solidFill>
                          <a:latin typeface="Times New Roman"/>
                          <a:ea typeface="宋体"/>
                          <a:cs typeface="宋体"/>
                        </a:rPr>
                        <a:t>问题类型</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ts val="1345"/>
                        </a:lnSpc>
                        <a:spcBef>
                          <a:spcPts val="300"/>
                        </a:spcBef>
                        <a:spcAft>
                          <a:spcPts val="0"/>
                        </a:spcAft>
                      </a:pPr>
                      <a:r>
                        <a:rPr lang="zh-CN" sz="1400" kern="0" dirty="0">
                          <a:solidFill>
                            <a:srgbClr val="000000"/>
                          </a:solidFill>
                          <a:latin typeface="Times New Roman"/>
                          <a:ea typeface="宋体"/>
                          <a:cs typeface="宋体"/>
                        </a:rPr>
                        <a:t>最后一层激活函数</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ts val="1345"/>
                        </a:lnSpc>
                        <a:spcBef>
                          <a:spcPts val="300"/>
                        </a:spcBef>
                        <a:spcAft>
                          <a:spcPts val="0"/>
                        </a:spcAft>
                      </a:pPr>
                      <a:r>
                        <a:rPr lang="zh-CN" sz="1400" kern="0" dirty="0">
                          <a:solidFill>
                            <a:srgbClr val="000000"/>
                          </a:solidFill>
                          <a:latin typeface="Times New Roman"/>
                          <a:ea typeface="宋体"/>
                          <a:cs typeface="宋体"/>
                        </a:rPr>
                        <a:t>损失函数</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15070">
                <a:tc rowSpan="2">
                  <a:txBody>
                    <a:bodyPr/>
                    <a:lstStyle/>
                    <a:p>
                      <a:pPr algn="l">
                        <a:lnSpc>
                          <a:spcPts val="1345"/>
                        </a:lnSpc>
                        <a:spcBef>
                          <a:spcPts val="300"/>
                        </a:spcBef>
                        <a:spcAft>
                          <a:spcPts val="0"/>
                        </a:spcAft>
                      </a:pPr>
                      <a:r>
                        <a:rPr lang="zh-CN" sz="1400" kern="0" dirty="0">
                          <a:solidFill>
                            <a:srgbClr val="000000"/>
                          </a:solidFill>
                          <a:latin typeface="Times New Roman"/>
                          <a:ea typeface="宋体"/>
                          <a:cs typeface="宋体"/>
                        </a:rPr>
                        <a:t>二分类，单标签</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添加</a:t>
                      </a:r>
                      <a:r>
                        <a:rPr lang="en-US" sz="1400" kern="0">
                          <a:solidFill>
                            <a:srgbClr val="000000"/>
                          </a:solidFill>
                          <a:latin typeface="Times New Roman"/>
                          <a:ea typeface="宋体"/>
                          <a:cs typeface="宋体"/>
                        </a:rPr>
                        <a:t>sigmoid</a:t>
                      </a:r>
                      <a:r>
                        <a:rPr lang="zh-CN" sz="1400" kern="0">
                          <a:solidFill>
                            <a:srgbClr val="000000"/>
                          </a:solidFill>
                          <a:latin typeface="Times New Roman"/>
                          <a:ea typeface="宋体"/>
                          <a:cs typeface="宋体"/>
                        </a:rPr>
                        <a:t>层</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en-US" sz="1400" kern="0">
                          <a:solidFill>
                            <a:srgbClr val="000000"/>
                          </a:solidFill>
                          <a:latin typeface="宋体"/>
                          <a:ea typeface="宋体"/>
                          <a:cs typeface="宋体"/>
                        </a:rPr>
                        <a:t>nn.BCELoss</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5070">
                <a:tc vMerge="1">
                  <a:txBody>
                    <a:bodyPr/>
                    <a:lstStyle/>
                    <a:p>
                      <a:endParaRPr lang="zh-CN" altLang="en-US"/>
                    </a:p>
                  </a:txBody>
                  <a:tcPr/>
                </a:tc>
                <a:tc>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不添加</a:t>
                      </a:r>
                      <a:r>
                        <a:rPr lang="en-US" sz="1400" kern="0">
                          <a:solidFill>
                            <a:srgbClr val="000000"/>
                          </a:solidFill>
                          <a:latin typeface="Times New Roman"/>
                          <a:ea typeface="宋体"/>
                          <a:cs typeface="宋体"/>
                        </a:rPr>
                        <a:t>sigmoid</a:t>
                      </a:r>
                      <a:r>
                        <a:rPr lang="zh-CN" sz="1400" kern="0">
                          <a:solidFill>
                            <a:srgbClr val="000000"/>
                          </a:solidFill>
                          <a:latin typeface="Times New Roman"/>
                          <a:ea typeface="宋体"/>
                          <a:cs typeface="宋体"/>
                        </a:rPr>
                        <a:t>层</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en-US" sz="1400" kern="0">
                          <a:solidFill>
                            <a:srgbClr val="000000"/>
                          </a:solidFill>
                          <a:latin typeface="宋体"/>
                          <a:ea typeface="宋体"/>
                          <a:cs typeface="宋体"/>
                        </a:rPr>
                        <a:t>nn.BCEWithLogitsLoss</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5070">
                <a:tc>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二分类，多标签</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无</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en-US" sz="1400" kern="0">
                          <a:solidFill>
                            <a:srgbClr val="000000"/>
                          </a:solidFill>
                          <a:latin typeface="宋体"/>
                          <a:ea typeface="宋体"/>
                          <a:cs typeface="宋体"/>
                        </a:rPr>
                        <a:t>nn.SoftMarginLoss</a:t>
                      </a:r>
                      <a:r>
                        <a:rPr lang="zh-CN" sz="1400" kern="0">
                          <a:solidFill>
                            <a:srgbClr val="000000"/>
                          </a:solidFill>
                          <a:latin typeface="Times New Roman"/>
                          <a:ea typeface="宋体"/>
                          <a:cs typeface="宋体"/>
                        </a:rPr>
                        <a:t>（</a:t>
                      </a:r>
                      <a:r>
                        <a:rPr lang="en-US" sz="1400" kern="0">
                          <a:solidFill>
                            <a:srgbClr val="000000"/>
                          </a:solidFill>
                          <a:latin typeface="Times New Roman"/>
                          <a:ea typeface="宋体"/>
                          <a:cs typeface="宋体"/>
                        </a:rPr>
                        <a:t>target</a:t>
                      </a:r>
                      <a:r>
                        <a:rPr lang="zh-CN" sz="1400" kern="0">
                          <a:solidFill>
                            <a:srgbClr val="000000"/>
                          </a:solidFill>
                          <a:latin typeface="Times New Roman"/>
                          <a:ea typeface="宋体"/>
                          <a:cs typeface="宋体"/>
                        </a:rPr>
                        <a:t>为</a:t>
                      </a:r>
                      <a:r>
                        <a:rPr lang="en-US" sz="1400" kern="0">
                          <a:solidFill>
                            <a:srgbClr val="000000"/>
                          </a:solidFill>
                          <a:latin typeface="Times New Roman"/>
                          <a:ea typeface="宋体"/>
                          <a:cs typeface="宋体"/>
                        </a:rPr>
                        <a:t>1</a:t>
                      </a:r>
                      <a:r>
                        <a:rPr lang="zh-CN" sz="1400" kern="0">
                          <a:solidFill>
                            <a:srgbClr val="000000"/>
                          </a:solidFill>
                          <a:latin typeface="Times New Roman"/>
                          <a:ea typeface="宋体"/>
                          <a:cs typeface="宋体"/>
                        </a:rPr>
                        <a:t>或</a:t>
                      </a:r>
                      <a:r>
                        <a:rPr lang="en-US" sz="1400" kern="0">
                          <a:solidFill>
                            <a:srgbClr val="000000"/>
                          </a:solidFill>
                          <a:latin typeface="Times New Roman"/>
                          <a:ea typeface="宋体"/>
                          <a:cs typeface="宋体"/>
                        </a:rPr>
                        <a:t>-1</a:t>
                      </a:r>
                      <a:r>
                        <a:rPr lang="zh-CN" sz="1400" kern="0">
                          <a:solidFill>
                            <a:srgbClr val="000000"/>
                          </a:solidFill>
                          <a:latin typeface="Times New Roman"/>
                          <a:ea typeface="宋体"/>
                          <a:cs typeface="宋体"/>
                        </a:rPr>
                        <a:t>）</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30139">
                <a:tc rowSpan="2">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多分类，单标签</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不添加</a:t>
                      </a:r>
                      <a:r>
                        <a:rPr lang="en-US" sz="1400" kern="0">
                          <a:solidFill>
                            <a:srgbClr val="000000"/>
                          </a:solidFill>
                          <a:latin typeface="Times New Roman"/>
                          <a:ea typeface="宋体"/>
                          <a:cs typeface="宋体"/>
                        </a:rPr>
                        <a:t>softmax</a:t>
                      </a:r>
                      <a:r>
                        <a:rPr lang="zh-CN" sz="1400" kern="0">
                          <a:solidFill>
                            <a:srgbClr val="000000"/>
                          </a:solidFill>
                          <a:latin typeface="Times New Roman"/>
                          <a:ea typeface="宋体"/>
                          <a:cs typeface="宋体"/>
                        </a:rPr>
                        <a:t>层</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en-US" sz="1400" kern="0" dirty="0" err="1">
                          <a:solidFill>
                            <a:srgbClr val="000000"/>
                          </a:solidFill>
                          <a:latin typeface="宋体"/>
                          <a:ea typeface="宋体"/>
                          <a:cs typeface="宋体"/>
                        </a:rPr>
                        <a:t>nn.CrossEntropyLoss</a:t>
                      </a:r>
                      <a:r>
                        <a:rPr lang="zh-CN" sz="1400" kern="0" dirty="0">
                          <a:solidFill>
                            <a:srgbClr val="000000"/>
                          </a:solidFill>
                          <a:latin typeface="Times New Roman"/>
                          <a:ea typeface="宋体"/>
                          <a:cs typeface="宋体"/>
                        </a:rPr>
                        <a:t>（</a:t>
                      </a:r>
                      <a:r>
                        <a:rPr lang="en-US" sz="1400" kern="0" dirty="0">
                          <a:solidFill>
                            <a:srgbClr val="000000"/>
                          </a:solidFill>
                          <a:latin typeface="Times New Roman"/>
                          <a:ea typeface="宋体"/>
                          <a:cs typeface="宋体"/>
                        </a:rPr>
                        <a:t>target</a:t>
                      </a:r>
                      <a:r>
                        <a:rPr lang="zh-CN" sz="1400" kern="0" dirty="0">
                          <a:solidFill>
                            <a:srgbClr val="000000"/>
                          </a:solidFill>
                          <a:latin typeface="Times New Roman"/>
                          <a:ea typeface="宋体"/>
                          <a:cs typeface="宋体"/>
                        </a:rPr>
                        <a:t>的类型为</a:t>
                      </a:r>
                      <a:r>
                        <a:rPr lang="en-US" sz="1400" kern="0" dirty="0" err="1">
                          <a:solidFill>
                            <a:srgbClr val="000000"/>
                          </a:solidFill>
                          <a:latin typeface="Times New Roman"/>
                          <a:ea typeface="宋体"/>
                          <a:cs typeface="宋体"/>
                        </a:rPr>
                        <a:t>torch.LongTensor</a:t>
                      </a:r>
                      <a:r>
                        <a:rPr lang="en-US" sz="1400" kern="0" dirty="0">
                          <a:solidFill>
                            <a:srgbClr val="000000"/>
                          </a:solidFill>
                          <a:latin typeface="Times New Roman"/>
                          <a:ea typeface="宋体"/>
                          <a:cs typeface="宋体"/>
                        </a:rPr>
                        <a:t> </a:t>
                      </a:r>
                      <a:r>
                        <a:rPr lang="zh-CN" sz="1400" kern="0" dirty="0">
                          <a:solidFill>
                            <a:srgbClr val="000000"/>
                          </a:solidFill>
                          <a:latin typeface="Times New Roman"/>
                          <a:ea typeface="宋体"/>
                          <a:cs typeface="宋体"/>
                        </a:rPr>
                        <a:t>的</a:t>
                      </a:r>
                      <a:r>
                        <a:rPr lang="en-US" sz="1400" kern="0" dirty="0">
                          <a:solidFill>
                            <a:srgbClr val="000000"/>
                          </a:solidFill>
                          <a:latin typeface="Times New Roman"/>
                          <a:ea typeface="宋体"/>
                          <a:cs typeface="宋体"/>
                        </a:rPr>
                        <a:t>one-hot</a:t>
                      </a:r>
                      <a:r>
                        <a:rPr lang="zh-CN" sz="1400" kern="0" dirty="0">
                          <a:solidFill>
                            <a:srgbClr val="000000"/>
                          </a:solidFill>
                          <a:latin typeface="Times New Roman"/>
                          <a:ea typeface="宋体"/>
                          <a:cs typeface="宋体"/>
                        </a:rPr>
                        <a:t>）</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5070">
                <a:tc vMerge="1">
                  <a:txBody>
                    <a:bodyPr/>
                    <a:lstStyle/>
                    <a:p>
                      <a:endParaRPr lang="zh-CN" altLang="en-US"/>
                    </a:p>
                  </a:txBody>
                  <a:tcPr/>
                </a:tc>
                <a:tc>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添加</a:t>
                      </a:r>
                      <a:r>
                        <a:rPr lang="en-US" sz="1400" kern="0">
                          <a:solidFill>
                            <a:srgbClr val="000000"/>
                          </a:solidFill>
                          <a:latin typeface="Times New Roman"/>
                          <a:ea typeface="宋体"/>
                          <a:cs typeface="宋体"/>
                        </a:rPr>
                        <a:t>softmax</a:t>
                      </a:r>
                      <a:r>
                        <a:rPr lang="zh-CN" sz="1400" kern="0">
                          <a:solidFill>
                            <a:srgbClr val="000000"/>
                          </a:solidFill>
                          <a:latin typeface="Times New Roman"/>
                          <a:ea typeface="宋体"/>
                          <a:cs typeface="宋体"/>
                        </a:rPr>
                        <a:t>层</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en-US" sz="1400" kern="0">
                          <a:solidFill>
                            <a:srgbClr val="000000"/>
                          </a:solidFill>
                          <a:latin typeface="宋体"/>
                          <a:ea typeface="宋体"/>
                          <a:cs typeface="宋体"/>
                        </a:rPr>
                        <a:t>nn.NLLLoss</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30139">
                <a:tc>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多分类，多标签</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无</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en-US" sz="1400" kern="0" dirty="0" err="1">
                          <a:solidFill>
                            <a:srgbClr val="000000"/>
                          </a:solidFill>
                          <a:latin typeface="宋体"/>
                          <a:ea typeface="宋体"/>
                          <a:cs typeface="宋体"/>
                        </a:rPr>
                        <a:t>nn.MultiLabelSoftMarginLoss</a:t>
                      </a:r>
                      <a:r>
                        <a:rPr lang="zh-CN" sz="1400" kern="0" dirty="0">
                          <a:solidFill>
                            <a:srgbClr val="000000"/>
                          </a:solidFill>
                          <a:latin typeface="Times New Roman"/>
                          <a:ea typeface="宋体"/>
                          <a:cs typeface="宋体"/>
                        </a:rPr>
                        <a:t>（</a:t>
                      </a:r>
                      <a:r>
                        <a:rPr lang="en-US" sz="1400" kern="0" dirty="0">
                          <a:solidFill>
                            <a:srgbClr val="000000"/>
                          </a:solidFill>
                          <a:latin typeface="Times New Roman"/>
                          <a:ea typeface="宋体"/>
                          <a:cs typeface="宋体"/>
                        </a:rPr>
                        <a:t>target</a:t>
                      </a:r>
                      <a:r>
                        <a:rPr lang="zh-CN" sz="1400" kern="0" dirty="0">
                          <a:solidFill>
                            <a:srgbClr val="000000"/>
                          </a:solidFill>
                          <a:latin typeface="Times New Roman"/>
                          <a:ea typeface="宋体"/>
                          <a:cs typeface="宋体"/>
                        </a:rPr>
                        <a:t>为</a:t>
                      </a:r>
                      <a:r>
                        <a:rPr lang="en-US" sz="1400" kern="0" dirty="0">
                          <a:solidFill>
                            <a:srgbClr val="000000"/>
                          </a:solidFill>
                          <a:latin typeface="Times New Roman"/>
                          <a:ea typeface="宋体"/>
                          <a:cs typeface="宋体"/>
                        </a:rPr>
                        <a:t>0</a:t>
                      </a:r>
                      <a:r>
                        <a:rPr lang="zh-CN" sz="1400" kern="0" dirty="0">
                          <a:solidFill>
                            <a:srgbClr val="000000"/>
                          </a:solidFill>
                          <a:latin typeface="Times New Roman"/>
                          <a:ea typeface="宋体"/>
                          <a:cs typeface="宋体"/>
                        </a:rPr>
                        <a:t>或</a:t>
                      </a:r>
                      <a:r>
                        <a:rPr lang="en-US" sz="1400" kern="0" dirty="0">
                          <a:solidFill>
                            <a:srgbClr val="000000"/>
                          </a:solidFill>
                          <a:latin typeface="Times New Roman"/>
                          <a:ea typeface="宋体"/>
                          <a:cs typeface="宋体"/>
                        </a:rPr>
                        <a:t>1</a:t>
                      </a:r>
                      <a:r>
                        <a:rPr lang="zh-CN" sz="1400" kern="0" dirty="0">
                          <a:solidFill>
                            <a:srgbClr val="000000"/>
                          </a:solidFill>
                          <a:latin typeface="Times New Roman"/>
                          <a:ea typeface="宋体"/>
                          <a:cs typeface="宋体"/>
                        </a:rPr>
                        <a:t>）</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5070">
                <a:tc>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回归</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无</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en-US" sz="1400" kern="0">
                          <a:solidFill>
                            <a:srgbClr val="000000"/>
                          </a:solidFill>
                          <a:latin typeface="宋体"/>
                          <a:ea typeface="宋体"/>
                          <a:cs typeface="宋体"/>
                        </a:rPr>
                        <a:t>nn.MSELoss</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5070">
                <a:tc rowSpan="2">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识别</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ts val="1345"/>
                        </a:lnSpc>
                        <a:spcBef>
                          <a:spcPts val="300"/>
                        </a:spcBef>
                        <a:spcAft>
                          <a:spcPts val="0"/>
                        </a:spcAft>
                      </a:pPr>
                      <a:r>
                        <a:rPr lang="zh-CN" sz="1400" kern="0">
                          <a:solidFill>
                            <a:srgbClr val="000000"/>
                          </a:solidFill>
                          <a:latin typeface="Times New Roman"/>
                          <a:ea typeface="宋体"/>
                          <a:cs typeface="宋体"/>
                        </a:rPr>
                        <a:t>无</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345"/>
                        </a:lnSpc>
                        <a:spcBef>
                          <a:spcPts val="300"/>
                        </a:spcBef>
                        <a:spcAft>
                          <a:spcPts val="0"/>
                        </a:spcAft>
                      </a:pPr>
                      <a:r>
                        <a:rPr lang="en-US" sz="1400" kern="0">
                          <a:solidFill>
                            <a:srgbClr val="000000"/>
                          </a:solidFill>
                          <a:latin typeface="宋体"/>
                          <a:ea typeface="宋体"/>
                          <a:cs typeface="宋体"/>
                        </a:rPr>
                        <a:t>nn.TripleMarginLoss</a:t>
                      </a:r>
                      <a:endParaRPr lang="zh-CN" sz="14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30139">
                <a:tc vMerge="1">
                  <a:txBody>
                    <a:bodyPr/>
                    <a:lstStyle/>
                    <a:p>
                      <a:endParaRPr lang="zh-CN" altLang="en-US"/>
                    </a:p>
                  </a:txBody>
                  <a:tcPr/>
                </a:tc>
                <a:tc vMerge="1">
                  <a:txBody>
                    <a:bodyPr/>
                    <a:lstStyle/>
                    <a:p>
                      <a:endParaRPr lang="zh-CN" altLang="en-US"/>
                    </a:p>
                  </a:txBody>
                  <a:tcPr/>
                </a:tc>
                <a:tc>
                  <a:txBody>
                    <a:bodyPr/>
                    <a:lstStyle/>
                    <a:p>
                      <a:pPr algn="l">
                        <a:lnSpc>
                          <a:spcPts val="1345"/>
                        </a:lnSpc>
                        <a:spcBef>
                          <a:spcPts val="300"/>
                        </a:spcBef>
                        <a:spcAft>
                          <a:spcPts val="0"/>
                        </a:spcAft>
                      </a:pPr>
                      <a:r>
                        <a:rPr lang="en-US" sz="1400" kern="0" dirty="0" err="1">
                          <a:solidFill>
                            <a:srgbClr val="000000"/>
                          </a:solidFill>
                          <a:latin typeface="宋体"/>
                          <a:ea typeface="宋体"/>
                          <a:cs typeface="宋体"/>
                        </a:rPr>
                        <a:t>nn.CosineEmbeddingLoss</a:t>
                      </a:r>
                      <a:r>
                        <a:rPr lang="zh-CN" sz="1400" kern="0" dirty="0">
                          <a:solidFill>
                            <a:srgbClr val="000000"/>
                          </a:solidFill>
                          <a:latin typeface="Times New Roman"/>
                          <a:ea typeface="宋体"/>
                          <a:cs typeface="宋体"/>
                        </a:rPr>
                        <a:t>（</a:t>
                      </a:r>
                      <a:r>
                        <a:rPr lang="en-US" sz="1400" kern="0" dirty="0">
                          <a:solidFill>
                            <a:srgbClr val="000000"/>
                          </a:solidFill>
                          <a:latin typeface="Times New Roman"/>
                          <a:ea typeface="宋体"/>
                          <a:cs typeface="宋体"/>
                        </a:rPr>
                        <a:t>margin </a:t>
                      </a:r>
                      <a:r>
                        <a:rPr lang="zh-CN" sz="1400" kern="0" dirty="0">
                          <a:solidFill>
                            <a:srgbClr val="000000"/>
                          </a:solidFill>
                          <a:latin typeface="Times New Roman"/>
                          <a:ea typeface="宋体"/>
                          <a:cs typeface="宋体"/>
                        </a:rPr>
                        <a:t>在</a:t>
                      </a:r>
                      <a:r>
                        <a:rPr lang="en-US" sz="1400" kern="0" dirty="0">
                          <a:solidFill>
                            <a:srgbClr val="000000"/>
                          </a:solidFill>
                          <a:latin typeface="Times New Roman"/>
                          <a:ea typeface="宋体"/>
                          <a:cs typeface="宋体"/>
                        </a:rPr>
                        <a:t> [</a:t>
                      </a:r>
                      <a:r>
                        <a:rPr lang="zh-CN" sz="1400" kern="0" dirty="0">
                          <a:solidFill>
                            <a:srgbClr val="000000"/>
                          </a:solidFill>
                          <a:latin typeface="Times New Roman"/>
                          <a:ea typeface="MS Mincho"/>
                          <a:cs typeface="MS Mincho"/>
                        </a:rPr>
                        <a:t>−</a:t>
                      </a:r>
                      <a:r>
                        <a:rPr lang="en-US" sz="1400" kern="0" dirty="0">
                          <a:solidFill>
                            <a:srgbClr val="000000"/>
                          </a:solidFill>
                          <a:latin typeface="宋体"/>
                          <a:ea typeface="宋体"/>
                          <a:cs typeface="宋体"/>
                        </a:rPr>
                        <a:t>1,1]</a:t>
                      </a:r>
                      <a:r>
                        <a:rPr lang="zh-CN" sz="1400" kern="0" dirty="0">
                          <a:solidFill>
                            <a:srgbClr val="000000"/>
                          </a:solidFill>
                          <a:latin typeface="Times New Roman"/>
                          <a:ea typeface="宋体"/>
                          <a:cs typeface="宋体"/>
                        </a:rPr>
                        <a:t>之间</a:t>
                      </a:r>
                      <a:r>
                        <a:rPr lang="en-US" sz="1400" kern="0" dirty="0">
                          <a:solidFill>
                            <a:srgbClr val="000000"/>
                          </a:solidFill>
                          <a:latin typeface="Times New Roman"/>
                          <a:ea typeface="宋体"/>
                          <a:cs typeface="宋体"/>
                        </a:rPr>
                        <a:t>)</a:t>
                      </a:r>
                      <a:endParaRPr lang="zh-CN" sz="14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42</a:t>
            </a:fld>
            <a:endParaRPr lang="zh-CN" altLang="en-US" sz="2400" dirty="0"/>
          </a:p>
        </p:txBody>
      </p:sp>
      <p:sp>
        <p:nvSpPr>
          <p:cNvPr id="5" name="内容占位符 5"/>
          <p:cNvSpPr>
            <a:spLocks noGrp="1"/>
          </p:cNvSpPr>
          <p:nvPr>
            <p:ph idx="1"/>
          </p:nvPr>
        </p:nvSpPr>
        <p:spPr>
          <a:xfrm>
            <a:off x="457200" y="1500175"/>
            <a:ext cx="8229600" cy="4714907"/>
          </a:xfrm>
          <a:ln>
            <a:solidFill>
              <a:srgbClr val="0070C0"/>
            </a:solidFill>
          </a:ln>
        </p:spPr>
        <p:txBody>
          <a:bodyPr/>
          <a:lstStyle/>
          <a:p>
            <a:r>
              <a:rPr lang="zh-CN" altLang="en-US" b="1" dirty="0"/>
              <a:t>正则化的主要功能</a:t>
            </a:r>
            <a:endParaRPr lang="en-US" altLang="zh-CN" b="1" dirty="0"/>
          </a:p>
          <a:p>
            <a:pPr lvl="1"/>
            <a:r>
              <a:rPr lang="zh-CN" altLang="en-US" dirty="0"/>
              <a:t>正则化是保证算法泛化能力的有效工具</a:t>
            </a:r>
            <a:endParaRPr lang="en-US" altLang="zh-CN" dirty="0"/>
          </a:p>
          <a:p>
            <a:pPr lvl="1"/>
            <a:r>
              <a:rPr lang="zh-CN" altLang="en-US" dirty="0"/>
              <a:t>正则化可以避免算法过拟合，过拟合通常发生在算法学习的输入数据无法反应真实的分布且存在一些噪声的情况。</a:t>
            </a:r>
            <a:endParaRPr lang="en-US" altLang="zh-CN" dirty="0"/>
          </a:p>
          <a:p>
            <a:r>
              <a:rPr lang="zh-CN" altLang="en-US" dirty="0"/>
              <a:t>常用正则化方法</a:t>
            </a:r>
            <a:endParaRPr lang="en-US" altLang="zh-CN" dirty="0"/>
          </a:p>
          <a:p>
            <a:pPr lvl="1"/>
            <a:r>
              <a:rPr lang="en-US" dirty="0"/>
              <a:t>L1</a:t>
            </a:r>
            <a:r>
              <a:rPr lang="zh-CN" altLang="en-US" dirty="0"/>
              <a:t>、</a:t>
            </a:r>
            <a:r>
              <a:rPr lang="en-US" altLang="zh-CN" dirty="0"/>
              <a:t>L2</a:t>
            </a:r>
            <a:r>
              <a:rPr lang="zh-CN" altLang="en-US" dirty="0"/>
              <a:t>正则化</a:t>
            </a:r>
            <a:endParaRPr lang="en-US" altLang="zh-CN" dirty="0"/>
          </a:p>
          <a:p>
            <a:pPr lvl="1"/>
            <a:r>
              <a:rPr lang="zh-CN" altLang="en-US" dirty="0"/>
              <a:t>数据增强</a:t>
            </a:r>
            <a:endParaRPr lang="en-US" altLang="zh-CN" dirty="0"/>
          </a:p>
          <a:p>
            <a:pPr lvl="1"/>
            <a:r>
              <a:rPr lang="en-US" altLang="zh-CN" dirty="0"/>
              <a:t>Dropout</a:t>
            </a:r>
          </a:p>
          <a:p>
            <a:pPr lvl="1"/>
            <a:r>
              <a:rPr lang="zh-CN" altLang="en-US" b="1" dirty="0"/>
              <a:t>提前终止</a:t>
            </a:r>
            <a:endParaRPr lang="en-US" altLang="zh-CN" b="1" dirty="0"/>
          </a:p>
          <a:p>
            <a:pPr lvl="1"/>
            <a:r>
              <a:rPr lang="zh-CN" altLang="en-US" b="1" dirty="0"/>
              <a:t>集成方法</a:t>
            </a:r>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43</a:t>
            </a:fld>
            <a:endParaRPr lang="zh-CN" altLang="en-US" sz="2400" dirty="0"/>
          </a:p>
        </p:txBody>
      </p:sp>
      <p:sp>
        <p:nvSpPr>
          <p:cNvPr id="5" name="内容占位符 5"/>
          <p:cNvSpPr>
            <a:spLocks noGrp="1"/>
          </p:cNvSpPr>
          <p:nvPr>
            <p:ph idx="1"/>
          </p:nvPr>
        </p:nvSpPr>
        <p:spPr>
          <a:xfrm>
            <a:off x="457200" y="1500175"/>
            <a:ext cx="8229600" cy="4714907"/>
          </a:xfrm>
          <a:ln>
            <a:solidFill>
              <a:srgbClr val="0070C0"/>
            </a:solidFill>
          </a:ln>
        </p:spPr>
        <p:txBody>
          <a:bodyPr/>
          <a:lstStyle/>
          <a:p>
            <a:r>
              <a:rPr lang="zh-CN" altLang="en-US" b="1" dirty="0"/>
              <a:t>批量正则化与层正则化（或层归一化）</a:t>
            </a:r>
            <a:endParaRPr lang="en-US" altLang="zh-CN"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E12109AF-6A08-B025-66DE-CEF95052887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2DD6EE1E-9967-98BD-ACB2-1B66582AE8E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6A0F5656-965D-7793-7EF2-3962C4E4A395}"/>
              </a:ext>
            </a:extLst>
          </p:cNvPr>
          <p:cNvPicPr>
            <a:picLocks noChangeAspect="1"/>
          </p:cNvPicPr>
          <p:nvPr/>
        </p:nvPicPr>
        <p:blipFill>
          <a:blip r:embed="rId3"/>
          <a:stretch>
            <a:fillRect/>
          </a:stretch>
        </p:blipFill>
        <p:spPr>
          <a:xfrm>
            <a:off x="683568" y="2124008"/>
            <a:ext cx="7632848" cy="3753264"/>
          </a:xfrm>
          <a:prstGeom prst="rect">
            <a:avLst/>
          </a:prstGeom>
        </p:spPr>
      </p:pic>
    </p:spTree>
    <p:extLst>
      <p:ext uri="{BB962C8B-B14F-4D97-AF65-F5344CB8AC3E}">
        <p14:creationId xmlns:p14="http://schemas.microsoft.com/office/powerpoint/2010/main" val="1353390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44</a:t>
            </a:fld>
            <a:endParaRPr lang="zh-CN" altLang="en-US" sz="2400" dirty="0"/>
          </a:p>
        </p:txBody>
      </p:sp>
      <p:sp>
        <p:nvSpPr>
          <p:cNvPr id="5" name="内容占位符 5"/>
          <p:cNvSpPr>
            <a:spLocks noGrp="1"/>
          </p:cNvSpPr>
          <p:nvPr>
            <p:ph idx="1"/>
          </p:nvPr>
        </p:nvSpPr>
        <p:spPr>
          <a:xfrm>
            <a:off x="457200" y="1500175"/>
            <a:ext cx="8229600" cy="4714907"/>
          </a:xfrm>
          <a:ln>
            <a:solidFill>
              <a:srgbClr val="0070C0"/>
            </a:solidFill>
          </a:ln>
        </p:spPr>
        <p:txBody>
          <a:bodyPr/>
          <a:lstStyle/>
          <a:p>
            <a:r>
              <a:rPr lang="zh-CN" altLang="en-US" b="1" dirty="0"/>
              <a:t>权重初始化</a:t>
            </a:r>
            <a:endParaRPr lang="en-US" altLang="zh-CN" b="1" dirty="0"/>
          </a:p>
          <a:p>
            <a:pPr lvl="1"/>
            <a:r>
              <a:rPr lang="zh-CN" altLang="en-US" dirty="0"/>
              <a:t>在机器学习中，如何初始化权重非常重要，如果初始化不当，将直接导致无法收敛。</a:t>
            </a:r>
            <a:endParaRPr lang="en-US" altLang="zh-CN" dirty="0"/>
          </a:p>
          <a:p>
            <a:pPr lvl="1"/>
            <a:endParaRPr lang="en-US" altLang="zh-CN"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E12109AF-6A08-B025-66DE-CEF95052887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A8B0CA03-33D6-4E2B-5860-384148BB1D9F}"/>
              </a:ext>
            </a:extLst>
          </p:cNvPr>
          <p:cNvPicPr>
            <a:picLocks noChangeAspect="1"/>
          </p:cNvPicPr>
          <p:nvPr/>
        </p:nvPicPr>
        <p:blipFill>
          <a:blip r:embed="rId3"/>
          <a:srcRect/>
          <a:stretch>
            <a:fillRect/>
          </a:stretch>
        </p:blipFill>
        <p:spPr>
          <a:xfrm>
            <a:off x="971600" y="2852936"/>
            <a:ext cx="7200800" cy="3096344"/>
          </a:xfrm>
          <a:prstGeom prst="rect">
            <a:avLst/>
          </a:prstGeom>
          <a:noFill/>
          <a:ln w="9525">
            <a:noFill/>
            <a:miter lim="800000"/>
            <a:headEnd/>
            <a:tailEnd/>
          </a:ln>
        </p:spPr>
      </p:pic>
    </p:spTree>
    <p:extLst>
      <p:ext uri="{BB962C8B-B14F-4D97-AF65-F5344CB8AC3E}">
        <p14:creationId xmlns:p14="http://schemas.microsoft.com/office/powerpoint/2010/main" val="1927654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45</a:t>
            </a:fld>
            <a:endParaRPr lang="zh-CN" altLang="en-US" sz="2400" dirty="0"/>
          </a:p>
        </p:txBody>
      </p:sp>
      <p:sp>
        <p:nvSpPr>
          <p:cNvPr id="5" name="内容占位符 5"/>
          <p:cNvSpPr>
            <a:spLocks noGrp="1"/>
          </p:cNvSpPr>
          <p:nvPr>
            <p:ph idx="1"/>
          </p:nvPr>
        </p:nvSpPr>
        <p:spPr>
          <a:xfrm>
            <a:off x="457200" y="1500175"/>
            <a:ext cx="8229600" cy="4714907"/>
          </a:xfrm>
          <a:ln>
            <a:solidFill>
              <a:srgbClr val="0070C0"/>
            </a:solidFill>
          </a:ln>
        </p:spPr>
        <p:txBody>
          <a:bodyPr/>
          <a:lstStyle/>
          <a:p>
            <a:r>
              <a:rPr lang="zh-CN" altLang="en-US" b="1" dirty="0"/>
              <a:t>权重初始化算法</a:t>
            </a:r>
            <a:endParaRPr lang="en-US" altLang="zh-CN"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E12109AF-6A08-B025-66DE-CEF95052887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18810BC6-29BB-BFAB-7FCF-1E246B4ED213}"/>
              </a:ext>
            </a:extLst>
          </p:cNvPr>
          <p:cNvPicPr>
            <a:picLocks noChangeAspect="1"/>
          </p:cNvPicPr>
          <p:nvPr/>
        </p:nvPicPr>
        <p:blipFill>
          <a:blip r:embed="rId3"/>
          <a:stretch>
            <a:fillRect/>
          </a:stretch>
        </p:blipFill>
        <p:spPr>
          <a:xfrm>
            <a:off x="755576" y="1988840"/>
            <a:ext cx="7704855" cy="3960440"/>
          </a:xfrm>
          <a:prstGeom prst="rect">
            <a:avLst/>
          </a:prstGeom>
        </p:spPr>
      </p:pic>
    </p:spTree>
    <p:extLst>
      <p:ext uri="{BB962C8B-B14F-4D97-AF65-F5344CB8AC3E}">
        <p14:creationId xmlns:p14="http://schemas.microsoft.com/office/powerpoint/2010/main" val="3916825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46</a:t>
            </a:fld>
            <a:endParaRPr lang="zh-CN" altLang="en-US" sz="2400" dirty="0"/>
          </a:p>
        </p:txBody>
      </p:sp>
      <p:sp>
        <p:nvSpPr>
          <p:cNvPr id="5" name="内容占位符 5"/>
          <p:cNvSpPr>
            <a:spLocks noGrp="1"/>
          </p:cNvSpPr>
          <p:nvPr>
            <p:ph idx="1"/>
          </p:nvPr>
        </p:nvSpPr>
        <p:spPr>
          <a:xfrm>
            <a:off x="457200" y="1500175"/>
            <a:ext cx="8229600" cy="4714907"/>
          </a:xfrm>
          <a:ln>
            <a:solidFill>
              <a:srgbClr val="0070C0"/>
            </a:solidFill>
          </a:ln>
        </p:spPr>
        <p:txBody>
          <a:bodyPr/>
          <a:lstStyle/>
          <a:p>
            <a:r>
              <a:rPr lang="zh-CN" altLang="en-US" b="1" dirty="0"/>
              <a:t>模型选择</a:t>
            </a:r>
            <a:endParaRPr lang="en-US" altLang="zh-CN"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a:extLst>
              <a:ext uri="{FF2B5EF4-FFF2-40B4-BE49-F238E27FC236}">
                <a16:creationId xmlns:a16="http://schemas.microsoft.com/office/drawing/2014/main" id="{F3E22F71-D488-6D8D-7586-A4883C7CBA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9257" y="2101106"/>
            <a:ext cx="3992691" cy="3888432"/>
          </a:xfrm>
          <a:prstGeom prst="rect">
            <a:avLst/>
          </a:prstGeom>
        </p:spPr>
      </p:pic>
      <p:pic>
        <p:nvPicPr>
          <p:cNvPr id="3" name="图片 2" descr="屏幕剪辑">
            <a:extLst>
              <a:ext uri="{FF2B5EF4-FFF2-40B4-BE49-F238E27FC236}">
                <a16:creationId xmlns:a16="http://schemas.microsoft.com/office/drawing/2014/main" id="{5622C267-D6D4-5E0D-0F82-934976EEEBB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9381" y="2101106"/>
            <a:ext cx="3992691" cy="3888432"/>
          </a:xfrm>
          <a:prstGeom prst="rect">
            <a:avLst/>
          </a:prstGeom>
        </p:spPr>
      </p:pic>
    </p:spTree>
    <p:extLst>
      <p:ext uri="{BB962C8B-B14F-4D97-AF65-F5344CB8AC3E}">
        <p14:creationId xmlns:p14="http://schemas.microsoft.com/office/powerpoint/2010/main" val="280044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47</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常用优化方法</a:t>
            </a:r>
            <a:endParaRPr lang="en-US" altLang="zh-CN" b="1" dirty="0"/>
          </a:p>
          <a:p>
            <a:pPr lvl="1"/>
            <a:endParaRPr lang="zh-CN" altLang="en-US"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DCF3418A-3B04-AFDA-30CD-C36828866BFB}"/>
              </a:ext>
            </a:extLst>
          </p:cNvPr>
          <p:cNvSpPr>
            <a:spLocks noChangeArrowheads="1"/>
          </p:cNvSpPr>
          <p:nvPr/>
        </p:nvSpPr>
        <p:spPr bwMode="auto">
          <a:xfrm>
            <a:off x="2051720" y="19026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90CA40A7-82CA-1B50-22CF-5F96E38377AA}"/>
              </a:ext>
            </a:extLst>
          </p:cNvPr>
          <p:cNvGraphicFramePr>
            <a:graphicFrameLocks noChangeAspect="1"/>
          </p:cNvGraphicFramePr>
          <p:nvPr>
            <p:extLst>
              <p:ext uri="{D42A27DB-BD31-4B8C-83A1-F6EECF244321}">
                <p14:modId xmlns:p14="http://schemas.microsoft.com/office/powerpoint/2010/main" val="3799097205"/>
              </p:ext>
            </p:extLst>
          </p:nvPr>
        </p:nvGraphicFramePr>
        <p:xfrm>
          <a:off x="457200" y="2132856"/>
          <a:ext cx="8003232" cy="4392558"/>
        </p:xfrm>
        <a:graphic>
          <a:graphicData uri="http://schemas.openxmlformats.org/presentationml/2006/ole">
            <mc:AlternateContent xmlns:mc="http://schemas.openxmlformats.org/markup-compatibility/2006">
              <mc:Choice xmlns:v="urn:schemas-microsoft-com:vml" Requires="v">
                <p:oleObj name="Visio" r:id="rId3" imgW="5472932" imgH="4792823" progId="Visio.Drawing.11">
                  <p:embed/>
                </p:oleObj>
              </mc:Choice>
              <mc:Fallback>
                <p:oleObj name="Visio" r:id="rId3" imgW="5472932" imgH="479282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132856"/>
                        <a:ext cx="8003232" cy="4392558"/>
                      </a:xfrm>
                      <a:prstGeom prst="rect">
                        <a:avLst/>
                      </a:prstGeom>
                      <a:noFill/>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48</a:t>
            </a:fld>
            <a:endParaRPr lang="zh-CN" altLang="en-US" sz="2400" dirty="0"/>
          </a:p>
        </p:txBody>
      </p:sp>
      <p:sp>
        <p:nvSpPr>
          <p:cNvPr id="5" name="内容占位符 5"/>
          <p:cNvSpPr>
            <a:spLocks noGrp="1"/>
          </p:cNvSpPr>
          <p:nvPr>
            <p:ph idx="1"/>
          </p:nvPr>
        </p:nvSpPr>
        <p:spPr>
          <a:xfrm>
            <a:off x="169169" y="1412064"/>
            <a:ext cx="8229600" cy="571503"/>
          </a:xfrm>
          <a:ln>
            <a:solidFill>
              <a:srgbClr val="0070C0"/>
            </a:solidFill>
          </a:ln>
        </p:spPr>
        <p:txBody>
          <a:bodyPr/>
          <a:lstStyle/>
          <a:p>
            <a:r>
              <a:rPr lang="zh-CN" altLang="en-US" b="1" dirty="0"/>
              <a:t>梯度下降法</a:t>
            </a:r>
            <a:endParaRPr lang="en-US" altLang="zh-CN" b="1" dirty="0"/>
          </a:p>
          <a:p>
            <a:pPr lvl="1"/>
            <a:endParaRPr lang="zh-CN" altLang="en-US"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DCF3418A-3B04-AFDA-30CD-C36828866BFB}"/>
              </a:ext>
            </a:extLst>
          </p:cNvPr>
          <p:cNvSpPr>
            <a:spLocks noChangeArrowheads="1"/>
          </p:cNvSpPr>
          <p:nvPr/>
        </p:nvSpPr>
        <p:spPr bwMode="auto">
          <a:xfrm>
            <a:off x="2051720" y="19026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Picture 2" descr="æ¢¯åº¦ä¸é">
            <a:extLst>
              <a:ext uri="{FF2B5EF4-FFF2-40B4-BE49-F238E27FC236}">
                <a16:creationId xmlns:a16="http://schemas.microsoft.com/office/drawing/2014/main" id="{C1A918AE-561C-E7DC-A9DD-62DED43498A9}"/>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860032" y="2214541"/>
            <a:ext cx="3826768" cy="40608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13A71BD-7435-87BB-A11F-60F88762AA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5" y="2216117"/>
            <a:ext cx="4248150" cy="414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466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49</a:t>
            </a:fld>
            <a:endParaRPr lang="zh-CN" altLang="en-US" sz="2400" dirty="0"/>
          </a:p>
        </p:txBody>
      </p:sp>
      <p:sp>
        <p:nvSpPr>
          <p:cNvPr id="5" name="内容占位符 5"/>
          <p:cNvSpPr>
            <a:spLocks noGrp="1"/>
          </p:cNvSpPr>
          <p:nvPr>
            <p:ph idx="1"/>
          </p:nvPr>
        </p:nvSpPr>
        <p:spPr>
          <a:xfrm>
            <a:off x="169169" y="1412064"/>
            <a:ext cx="8229600" cy="571503"/>
          </a:xfrm>
          <a:ln>
            <a:solidFill>
              <a:srgbClr val="0070C0"/>
            </a:solidFill>
          </a:ln>
        </p:spPr>
        <p:txBody>
          <a:bodyPr/>
          <a:lstStyle/>
          <a:p>
            <a:r>
              <a:rPr lang="zh-CN" altLang="en-US" b="1" dirty="0"/>
              <a:t>动量算法</a:t>
            </a:r>
            <a:endParaRPr lang="en-US" altLang="zh-CN" b="1" dirty="0"/>
          </a:p>
          <a:p>
            <a:pPr lvl="1"/>
            <a:endParaRPr lang="zh-CN" altLang="en-US"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DCF3418A-3B04-AFDA-30CD-C36828866BFB}"/>
              </a:ext>
            </a:extLst>
          </p:cNvPr>
          <p:cNvSpPr>
            <a:spLocks noChangeArrowheads="1"/>
          </p:cNvSpPr>
          <p:nvPr/>
        </p:nvSpPr>
        <p:spPr bwMode="auto">
          <a:xfrm>
            <a:off x="2051720" y="19026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D6E93FB2-963F-98D9-FFDF-D0F30967F8C5}"/>
              </a:ext>
            </a:extLst>
          </p:cNvPr>
          <p:cNvPicPr>
            <a:picLocks noChangeAspect="1"/>
          </p:cNvPicPr>
          <p:nvPr/>
        </p:nvPicPr>
        <p:blipFill>
          <a:blip r:embed="rId3"/>
          <a:stretch>
            <a:fillRect/>
          </a:stretch>
        </p:blipFill>
        <p:spPr>
          <a:xfrm>
            <a:off x="683568" y="2155493"/>
            <a:ext cx="7632848" cy="4225835"/>
          </a:xfrm>
          <a:prstGeom prst="rect">
            <a:avLst/>
          </a:prstGeom>
        </p:spPr>
      </p:pic>
    </p:spTree>
    <p:extLst>
      <p:ext uri="{BB962C8B-B14F-4D97-AF65-F5344CB8AC3E}">
        <p14:creationId xmlns:p14="http://schemas.microsoft.com/office/powerpoint/2010/main" val="3520263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1</a:t>
            </a:r>
            <a:r>
              <a:rPr lang="zh-CN" altLang="en-US" sz="5400" dirty="0"/>
              <a:t>章 </a:t>
            </a:r>
            <a:r>
              <a:rPr lang="en-US" altLang="zh-CN" sz="5400" dirty="0"/>
              <a:t>NumPy</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5</a:t>
            </a:fld>
            <a:endParaRPr lang="zh-CN" altLang="en-US" sz="2400" dirty="0"/>
          </a:p>
        </p:txBody>
      </p:sp>
      <p:sp>
        <p:nvSpPr>
          <p:cNvPr id="829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5"/>
          <p:cNvSpPr txBox="1">
            <a:spLocks/>
          </p:cNvSpPr>
          <p:nvPr/>
        </p:nvSpPr>
        <p:spPr bwMode="auto">
          <a:xfrm>
            <a:off x="457200" y="1500175"/>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lang="zh-CN" altLang="en-US" sz="2600" dirty="0">
                <a:latin typeface="+mn-lt"/>
                <a:ea typeface="+mn-ea"/>
              </a:rPr>
              <a:t>把图像数字化</a:t>
            </a:r>
            <a:endParaRPr lang="en-US" altLang="zh-CN" sz="2600" dirty="0">
              <a:latin typeface="+mn-lt"/>
              <a:ea typeface="+mn-ea"/>
            </a:endParaRPr>
          </a:p>
          <a:p>
            <a:pPr algn="just">
              <a:lnSpc>
                <a:spcPts val="1345"/>
              </a:lnSpc>
              <a:spcBef>
                <a:spcPts val="300"/>
              </a:spcBef>
              <a:spcAft>
                <a:spcPts val="300"/>
              </a:spcAft>
            </a:pP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读取一张照片</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把图像转换为</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维的</a:t>
            </a:r>
            <a:r>
              <a:rPr lang="en-US" altLang="zh-CN" sz="18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numpy</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数组</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1345"/>
              </a:lnSpc>
              <a:spcBef>
                <a:spcPts val="300"/>
              </a:spcBef>
              <a:spcAft>
                <a:spcPts val="300"/>
              </a:spcAft>
            </a:pPr>
            <a:r>
              <a:rPr lang="en-US" altLang="zh-CN" sz="1800"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img</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 cv2.imread('../data/car.jpg’)</a:t>
            </a:r>
          </a:p>
          <a:p>
            <a:pPr algn="just">
              <a:lnSpc>
                <a:spcPts val="1345"/>
              </a:lnSpc>
              <a:spcBef>
                <a:spcPts val="300"/>
              </a:spcBef>
              <a:spcAft>
                <a:spcPts val="300"/>
              </a:spcAft>
            </a:pP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显示</a:t>
            </a:r>
            <a:r>
              <a:rPr lang="en-US" altLang="zh-CN" sz="18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img</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的数据类型及大小</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1345"/>
              </a:lnSpc>
              <a:spcBef>
                <a:spcPts val="300"/>
              </a:spcBef>
              <a:spcAft>
                <a:spcPts val="300"/>
              </a:spcAft>
            </a:pP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print("</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形状：</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{}".format(type(</a:t>
            </a:r>
            <a:r>
              <a:rPr lang="en-US" altLang="zh-CN" sz="18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img</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img.shape</a:t>
            </a:r>
            <a:r>
              <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r>
              <a:rPr lang="zh-CN" altLang="zh-CN" sz="1800" kern="0" dirty="0">
                <a:solidFill>
                  <a:srgbClr val="000000"/>
                </a:solidFill>
                <a:effectLst/>
                <a:latin typeface="Times New Roman" panose="02020603050405020304" pitchFamily="18" charset="0"/>
                <a:ea typeface="宋体" panose="02010600030101010101" pitchFamily="2" charset="-122"/>
                <a:cs typeface="Courier New" panose="02070309020205020404" pitchFamily="49" charset="0"/>
              </a:rPr>
              <a:t>数据类型</a:t>
            </a:r>
            <a:r>
              <a:rPr lang="en-US" altLang="zh-CN" sz="1800" kern="0" dirty="0">
                <a:solidFill>
                  <a:srgbClr val="000000"/>
                </a:solidFill>
                <a:effectLst/>
                <a:latin typeface="Times New Roman" panose="02020603050405020304" pitchFamily="18" charset="0"/>
                <a:ea typeface="宋体" panose="02010600030101010101" pitchFamily="2" charset="-122"/>
                <a:cs typeface="Courier New" panose="02070309020205020404" pitchFamily="49" charset="0"/>
              </a:rPr>
              <a:t>:&lt;class '</a:t>
            </a:r>
            <a:r>
              <a:rPr lang="en-US" altLang="zh-CN" sz="1800" kern="0" dirty="0" err="1">
                <a:solidFill>
                  <a:srgbClr val="000000"/>
                </a:solidFill>
                <a:effectLst/>
                <a:latin typeface="Times New Roman" panose="02020603050405020304" pitchFamily="18" charset="0"/>
                <a:ea typeface="宋体" panose="02010600030101010101" pitchFamily="2" charset="-122"/>
                <a:cs typeface="Courier New" panose="02070309020205020404" pitchFamily="49" charset="0"/>
              </a:rPr>
              <a:t>numpy.ndarray</a:t>
            </a:r>
            <a:r>
              <a:rPr lang="en-US" altLang="zh-CN" sz="1800" kern="0" dirty="0">
                <a:solidFill>
                  <a:srgbClr val="000000"/>
                </a:solidFill>
                <a:effectLst/>
                <a:latin typeface="Times New Roman" panose="02020603050405020304" pitchFamily="18" charset="0"/>
                <a:ea typeface="宋体" panose="02010600030101010101" pitchFamily="2" charset="-122"/>
                <a:cs typeface="Courier New" panose="02070309020205020404" pitchFamily="49" charset="0"/>
              </a:rPr>
              <a:t>'&gt;,</a:t>
            </a:r>
            <a:r>
              <a:rPr lang="zh-CN" altLang="zh-CN" sz="1800" kern="0" dirty="0">
                <a:solidFill>
                  <a:srgbClr val="000000"/>
                </a:solidFill>
                <a:effectLst/>
                <a:latin typeface="Times New Roman" panose="02020603050405020304" pitchFamily="18" charset="0"/>
                <a:ea typeface="宋体" panose="02010600030101010101" pitchFamily="2" charset="-122"/>
                <a:cs typeface="Courier New" panose="02070309020205020404" pitchFamily="49" charset="0"/>
              </a:rPr>
              <a:t>形状：</a:t>
            </a:r>
            <a:r>
              <a:rPr lang="en-US" altLang="zh-CN" sz="1800" kern="0" dirty="0">
                <a:solidFill>
                  <a:srgbClr val="000000"/>
                </a:solidFill>
                <a:effectLst/>
                <a:latin typeface="Times New Roman" panose="02020603050405020304" pitchFamily="18" charset="0"/>
                <a:ea typeface="宋体" panose="02010600030101010101" pitchFamily="2" charset="-122"/>
                <a:cs typeface="Courier New" panose="02070309020205020404" pitchFamily="49" charset="0"/>
              </a:rPr>
              <a:t>(675, 1200, 3)</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a:lnSpc>
                <a:spcPts val="1345"/>
              </a:lnSpc>
              <a:spcBef>
                <a:spcPts val="300"/>
              </a:spcBef>
              <a:spcAft>
                <a:spcPts val="300"/>
              </a:spcAft>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endParaRPr lang="en-US" sz="2400" dirty="0"/>
          </a:p>
        </p:txBody>
      </p:sp>
      <p:pic>
        <p:nvPicPr>
          <p:cNvPr id="2" name="图片 1">
            <a:extLst>
              <a:ext uri="{FF2B5EF4-FFF2-40B4-BE49-F238E27FC236}">
                <a16:creationId xmlns:a16="http://schemas.microsoft.com/office/drawing/2014/main" id="{F8500CB1-0158-F61D-0C93-9DFC8F2C04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475656" y="2636912"/>
            <a:ext cx="5976664" cy="252028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50</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常用优化方法性能比较</a:t>
            </a:r>
            <a:endParaRPr lang="en-US" altLang="zh-CN" b="1" dirty="0"/>
          </a:p>
          <a:p>
            <a:pPr lvl="1"/>
            <a:endParaRPr lang="zh-CN" altLang="en-US"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DCF3418A-3B04-AFDA-30CD-C36828866BFB}"/>
              </a:ext>
            </a:extLst>
          </p:cNvPr>
          <p:cNvSpPr>
            <a:spLocks noChangeArrowheads="1"/>
          </p:cNvSpPr>
          <p:nvPr/>
        </p:nvSpPr>
        <p:spPr bwMode="auto">
          <a:xfrm>
            <a:off x="2051720" y="19026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Picture 4" descr="https://cdn-images-1.medium.com/max/720/1*XVFmo9NxLnwDr3SxzKy-rA.gif">
            <a:extLst>
              <a:ext uri="{FF2B5EF4-FFF2-40B4-BE49-F238E27FC236}">
                <a16:creationId xmlns:a16="http://schemas.microsoft.com/office/drawing/2014/main" id="{4A587D13-1D74-9774-7B6F-DE19785ED8B2}"/>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57200" y="2371869"/>
            <a:ext cx="4221940" cy="3984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cdn-images-1.medium.com/max/720/1*SjtKOauOXFVjWRR7iCtHiA.gif">
            <a:extLst>
              <a:ext uri="{FF2B5EF4-FFF2-40B4-BE49-F238E27FC236}">
                <a16:creationId xmlns:a16="http://schemas.microsoft.com/office/drawing/2014/main" id="{E4DC4B3E-D2B7-2292-83C4-03F72C7F2149}"/>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4788024" y="2371869"/>
            <a:ext cx="4221940" cy="3984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24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5</a:t>
            </a:r>
            <a:r>
              <a:rPr lang="zh-CN" altLang="en-US" sz="5400" dirty="0"/>
              <a:t>章 机器学习基础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51</a:t>
            </a:fld>
            <a:endParaRPr lang="zh-CN" altLang="en-US" sz="2400" dirty="0"/>
          </a:p>
        </p:txBody>
      </p:sp>
      <p:sp>
        <p:nvSpPr>
          <p:cNvPr id="5" name="内容占位符 5"/>
          <p:cNvSpPr>
            <a:spLocks noGrp="1"/>
          </p:cNvSpPr>
          <p:nvPr>
            <p:ph idx="1"/>
          </p:nvPr>
        </p:nvSpPr>
        <p:spPr>
          <a:xfrm>
            <a:off x="457200" y="1500175"/>
            <a:ext cx="8229600" cy="571503"/>
          </a:xfrm>
          <a:ln>
            <a:solidFill>
              <a:srgbClr val="0070C0"/>
            </a:solidFill>
          </a:ln>
        </p:spPr>
        <p:txBody>
          <a:bodyPr/>
          <a:lstStyle/>
          <a:p>
            <a:r>
              <a:rPr lang="zh-CN" altLang="en-US" b="1" dirty="0"/>
              <a:t>交叉验证与模型评估</a:t>
            </a:r>
            <a:endParaRPr lang="en-US" altLang="zh-CN" b="1" dirty="0"/>
          </a:p>
          <a:p>
            <a:pPr lvl="1"/>
            <a:endParaRPr lang="zh-CN" altLang="en-US"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DCF3418A-3B04-AFDA-30CD-C36828866BFB}"/>
              </a:ext>
            </a:extLst>
          </p:cNvPr>
          <p:cNvSpPr>
            <a:spLocks noChangeArrowheads="1"/>
          </p:cNvSpPr>
          <p:nvPr/>
        </p:nvSpPr>
        <p:spPr bwMode="auto">
          <a:xfrm>
            <a:off x="2051720" y="19026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AAF27B8C-2131-E283-C25B-8C20ED6D5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696" y="2149168"/>
            <a:ext cx="8215104" cy="4207182"/>
          </a:xfrm>
          <a:prstGeom prst="rect">
            <a:avLst/>
          </a:prstGeom>
          <a:noFill/>
          <a:ln>
            <a:noFill/>
          </a:ln>
        </p:spPr>
      </p:pic>
    </p:spTree>
    <p:extLst>
      <p:ext uri="{BB962C8B-B14F-4D97-AF65-F5344CB8AC3E}">
        <p14:creationId xmlns:p14="http://schemas.microsoft.com/office/powerpoint/2010/main" val="1841374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52</a:t>
            </a:fld>
            <a:endParaRPr lang="zh-CN" altLang="en-US" sz="2400" dirty="0"/>
          </a:p>
        </p:txBody>
      </p:sp>
      <p:sp>
        <p:nvSpPr>
          <p:cNvPr id="5" name="内容占位符 5"/>
          <p:cNvSpPr>
            <a:spLocks noGrp="1"/>
          </p:cNvSpPr>
          <p:nvPr>
            <p:ph idx="1"/>
          </p:nvPr>
        </p:nvSpPr>
        <p:spPr>
          <a:xfrm>
            <a:off x="457200" y="1500175"/>
            <a:ext cx="8229600" cy="4929221"/>
          </a:xfrm>
          <a:ln>
            <a:solidFill>
              <a:srgbClr val="0070C0"/>
            </a:solidFill>
          </a:ln>
        </p:spPr>
        <p:txBody>
          <a:bodyPr/>
          <a:lstStyle/>
          <a:p>
            <a:r>
              <a:rPr lang="zh-CN" altLang="en-US" b="1" dirty="0"/>
              <a:t>全连接神经网络处理图像时的不足</a:t>
            </a:r>
            <a:endParaRPr lang="en-US" altLang="zh-CN" b="1" dirty="0"/>
          </a:p>
          <a:p>
            <a:pPr lvl="1"/>
            <a:r>
              <a:rPr lang="zh-CN" altLang="en-US" b="1" dirty="0"/>
              <a:t>丢失很多空间信息，影响模型性能</a:t>
            </a:r>
            <a:endParaRPr lang="en-US" altLang="zh-CN" b="1" dirty="0"/>
          </a:p>
          <a:p>
            <a:pPr lvl="3"/>
            <a:r>
              <a:rPr lang="zh-CN" altLang="en-US" b="1" dirty="0"/>
              <a:t>把</a:t>
            </a:r>
            <a:r>
              <a:rPr lang="en-US" altLang="zh-CN" b="1" dirty="0"/>
              <a:t>2</a:t>
            </a:r>
            <a:r>
              <a:rPr lang="zh-CN" altLang="en-US" b="1" dirty="0"/>
              <a:t>维或多维矩阵展平为</a:t>
            </a:r>
            <a:r>
              <a:rPr lang="en-US" altLang="zh-CN" b="1" dirty="0"/>
              <a:t>1</a:t>
            </a:r>
            <a:r>
              <a:rPr lang="zh-CN" altLang="en-US" b="1" dirty="0"/>
              <a:t>维向量时</a:t>
            </a:r>
            <a:endParaRPr lang="en-US" altLang="zh-CN" b="1" dirty="0"/>
          </a:p>
          <a:p>
            <a:pPr lvl="1"/>
            <a:r>
              <a:rPr lang="zh-CN" altLang="en-US" b="1" dirty="0"/>
              <a:t>参数量一般比较大，容造成过拟合</a:t>
            </a:r>
            <a:endParaRPr lang="en-US" altLang="zh-CN" b="1" dirty="0"/>
          </a:p>
          <a:p>
            <a:r>
              <a:rPr lang="zh-CN" altLang="en-US" b="1" dirty="0"/>
              <a:t>卷积神经网络处理图像时的优势</a:t>
            </a:r>
            <a:endParaRPr lang="en-US" altLang="zh-CN" b="1" dirty="0"/>
          </a:p>
          <a:p>
            <a:pPr lvl="1"/>
            <a:r>
              <a:rPr lang="zh-CN" altLang="en-US" b="1" dirty="0"/>
              <a:t>能保留图像的空间信息</a:t>
            </a:r>
            <a:endParaRPr lang="en-US" altLang="zh-CN" b="1" dirty="0"/>
          </a:p>
          <a:p>
            <a:pPr lvl="3"/>
            <a:r>
              <a:rPr lang="zh-CN" altLang="en-US" b="1" dirty="0"/>
              <a:t>采用移动卷积核，原图与特征图维度不变</a:t>
            </a:r>
            <a:endParaRPr lang="en-US" altLang="zh-CN" b="1" dirty="0"/>
          </a:p>
          <a:p>
            <a:pPr lvl="1"/>
            <a:r>
              <a:rPr lang="zh-CN" altLang="en-US" b="1" dirty="0"/>
              <a:t>大大降低参数量</a:t>
            </a:r>
            <a:endParaRPr lang="en-US" altLang="zh-CN" b="1" dirty="0"/>
          </a:p>
          <a:p>
            <a:pPr lvl="3"/>
            <a:r>
              <a:rPr lang="zh-CN" altLang="en-US" b="1" dirty="0"/>
              <a:t>共享参数机制</a:t>
            </a:r>
            <a:endParaRPr lang="en-US" altLang="zh-CN" b="1" dirty="0"/>
          </a:p>
          <a:p>
            <a:pPr lvl="3"/>
            <a:r>
              <a:rPr lang="zh-CN" altLang="en-US" b="1" dirty="0"/>
              <a:t>多种池化方法</a:t>
            </a:r>
            <a:endParaRPr lang="en-US" altLang="zh-CN" b="1" dirty="0"/>
          </a:p>
          <a:p>
            <a:pPr lvl="1"/>
            <a:r>
              <a:rPr lang="zh-CN" altLang="en-US" b="1" dirty="0"/>
              <a:t>从不同视角获取特征</a:t>
            </a:r>
            <a:endParaRPr lang="en-US" altLang="zh-CN" b="1" dirty="0"/>
          </a:p>
          <a:p>
            <a:pPr lvl="3"/>
            <a:r>
              <a:rPr lang="zh-CN" altLang="en-US" b="1" dirty="0"/>
              <a:t>不同的卷积核代表不同视角</a:t>
            </a:r>
            <a:endParaRPr lang="en-US" altLang="zh-CN" b="1" dirty="0"/>
          </a:p>
          <a:p>
            <a:pPr lvl="3"/>
            <a:endParaRPr lang="en-US" altLang="zh-CN" b="1" dirty="0"/>
          </a:p>
          <a:p>
            <a:pPr lvl="1"/>
            <a:endParaRPr lang="en-US" altLang="zh-CN" b="1" dirty="0"/>
          </a:p>
          <a:p>
            <a:pPr lvl="1"/>
            <a:endParaRPr lang="zh-CN" altLang="en-US"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53</a:t>
            </a:fld>
            <a:endParaRPr lang="zh-CN" altLang="en-US" sz="2400" dirty="0"/>
          </a:p>
        </p:txBody>
      </p:sp>
      <p:sp>
        <p:nvSpPr>
          <p:cNvPr id="5" name="内容占位符 5"/>
          <p:cNvSpPr>
            <a:spLocks noGrp="1"/>
          </p:cNvSpPr>
          <p:nvPr>
            <p:ph idx="1"/>
          </p:nvPr>
        </p:nvSpPr>
        <p:spPr>
          <a:xfrm>
            <a:off x="457200" y="1500175"/>
            <a:ext cx="8229600" cy="4929221"/>
          </a:xfrm>
          <a:ln>
            <a:solidFill>
              <a:srgbClr val="0070C0"/>
            </a:solidFill>
          </a:ln>
        </p:spPr>
        <p:txBody>
          <a:bodyPr/>
          <a:lstStyle/>
          <a:p>
            <a:r>
              <a:rPr lang="zh-CN" altLang="en-US" b="1" dirty="0"/>
              <a:t>使用卷积（而非全连接网络）可大大降低参数量</a:t>
            </a:r>
            <a:endParaRPr lang="en-US" altLang="zh-CN" b="1" dirty="0"/>
          </a:p>
          <a:p>
            <a:pPr lvl="2"/>
            <a:r>
              <a:rPr lang="zh-CN" altLang="en-US" b="1" dirty="0"/>
              <a:t>共享参数机制</a:t>
            </a:r>
            <a:endParaRPr lang="en-US" altLang="zh-CN" b="1" dirty="0"/>
          </a:p>
          <a:p>
            <a:pPr lvl="2"/>
            <a:r>
              <a:rPr lang="zh-CN" altLang="en-US" b="1" dirty="0"/>
              <a:t>多种池化方法</a:t>
            </a:r>
            <a:endParaRPr lang="en-US" altLang="zh-CN" b="1" dirty="0"/>
          </a:p>
          <a:p>
            <a:pPr lvl="1"/>
            <a:endParaRPr lang="zh-CN" altLang="en-US"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descr="屏幕剪辑">
            <a:extLst>
              <a:ext uri="{FF2B5EF4-FFF2-40B4-BE49-F238E27FC236}">
                <a16:creationId xmlns:a16="http://schemas.microsoft.com/office/drawing/2014/main" id="{A8E641FB-F52A-1C74-B2BA-40C796FCE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2780928"/>
            <a:ext cx="7200800" cy="3575422"/>
          </a:xfrm>
          <a:prstGeom prst="rect">
            <a:avLst/>
          </a:prstGeom>
        </p:spPr>
      </p:pic>
      <p:sp>
        <p:nvSpPr>
          <p:cNvPr id="3" name="矩形 2">
            <a:extLst>
              <a:ext uri="{FF2B5EF4-FFF2-40B4-BE49-F238E27FC236}">
                <a16:creationId xmlns:a16="http://schemas.microsoft.com/office/drawing/2014/main" id="{9D301F92-F521-34C0-48A0-8CB55BFE1413}"/>
              </a:ext>
            </a:extLst>
          </p:cNvPr>
          <p:cNvSpPr/>
          <p:nvPr/>
        </p:nvSpPr>
        <p:spPr>
          <a:xfrm>
            <a:off x="1115616" y="5589240"/>
            <a:ext cx="2448272"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966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54</a:t>
            </a:fld>
            <a:endParaRPr lang="zh-CN" altLang="en-US" sz="2400" dirty="0"/>
          </a:p>
        </p:txBody>
      </p:sp>
      <p:sp>
        <p:nvSpPr>
          <p:cNvPr id="5" name="内容占位符 5"/>
          <p:cNvSpPr>
            <a:spLocks noGrp="1"/>
          </p:cNvSpPr>
          <p:nvPr>
            <p:ph idx="1"/>
          </p:nvPr>
        </p:nvSpPr>
        <p:spPr>
          <a:xfrm>
            <a:off x="457200" y="1500175"/>
            <a:ext cx="8229600" cy="4000527"/>
          </a:xfrm>
          <a:ln>
            <a:solidFill>
              <a:srgbClr val="0070C0"/>
            </a:solidFill>
          </a:ln>
        </p:spPr>
        <p:txBody>
          <a:bodyPr/>
          <a:lstStyle/>
          <a:p>
            <a:r>
              <a:rPr lang="zh-CN" altLang="en-US" b="1" dirty="0"/>
              <a:t>卷积核（又称为过滤器（</a:t>
            </a:r>
            <a:r>
              <a:rPr lang="en-US" altLang="zh-CN" b="1" dirty="0"/>
              <a:t>filter</a:t>
            </a:r>
            <a:r>
              <a:rPr lang="zh-CN" altLang="en-US" b="1" dirty="0"/>
              <a:t>））</a:t>
            </a:r>
            <a:endParaRPr lang="en-US" altLang="zh-CN" b="1" dirty="0"/>
          </a:p>
          <a:p>
            <a:pPr lvl="2"/>
            <a:r>
              <a:rPr lang="zh-CN" altLang="en-US" b="1" dirty="0"/>
              <a:t>三个维度</a:t>
            </a:r>
            <a:endParaRPr lang="en-US" altLang="zh-CN" b="1" dirty="0"/>
          </a:p>
          <a:p>
            <a:pPr lvl="4"/>
            <a:r>
              <a:rPr lang="zh-CN" altLang="en-US" b="1" dirty="0"/>
              <a:t>长度、宽度、深度（通道数）</a:t>
            </a:r>
            <a:endParaRPr lang="en-US" altLang="zh-CN" b="1" dirty="0"/>
          </a:p>
          <a:p>
            <a:pPr lvl="4"/>
            <a:r>
              <a:rPr lang="zh-CN" altLang="en-US" b="1" dirty="0"/>
              <a:t>长度、宽度为</a:t>
            </a:r>
            <a:r>
              <a:rPr lang="zh-CN" altLang="en-US" b="1" dirty="0">
                <a:solidFill>
                  <a:schemeClr val="accent6">
                    <a:lumMod val="75000"/>
                  </a:schemeClr>
                </a:solidFill>
              </a:rPr>
              <a:t>超参数</a:t>
            </a:r>
            <a:r>
              <a:rPr lang="zh-CN" altLang="en-US" b="1" dirty="0"/>
              <a:t>（需人为设定），常用尺寸：</a:t>
            </a:r>
            <a:r>
              <a:rPr lang="en-US" altLang="zh-CN" b="1" dirty="0"/>
              <a:t>5x5,3x3</a:t>
            </a:r>
          </a:p>
          <a:p>
            <a:pPr lvl="4"/>
            <a:r>
              <a:rPr lang="zh-CN" altLang="en-US" b="1" dirty="0"/>
              <a:t>深度与当前图像的深度（即通道数）相同（</a:t>
            </a:r>
            <a:r>
              <a:rPr lang="zh-CN" altLang="en-US" b="1" dirty="0">
                <a:solidFill>
                  <a:schemeClr val="accent6">
                    <a:lumMod val="75000"/>
                  </a:schemeClr>
                </a:solidFill>
              </a:rPr>
              <a:t>非超参数</a:t>
            </a:r>
            <a:r>
              <a:rPr lang="zh-CN" altLang="en-US" b="1" dirty="0"/>
              <a:t>）</a:t>
            </a:r>
            <a:endParaRPr lang="en-US" altLang="zh-CN" b="1" dirty="0"/>
          </a:p>
          <a:p>
            <a:pPr lvl="2"/>
            <a:r>
              <a:rPr lang="zh-CN" altLang="en-US" b="1" dirty="0"/>
              <a:t>在某个卷积层中，可以有多个卷积核</a:t>
            </a:r>
            <a:r>
              <a:rPr lang="en-US" altLang="zh-CN" b="1" dirty="0"/>
              <a:t>:FN</a:t>
            </a:r>
            <a:r>
              <a:rPr lang="zh-CN" altLang="en-US" b="1" dirty="0"/>
              <a:t>或</a:t>
            </a:r>
            <a:r>
              <a:rPr lang="en-US" altLang="zh-CN" b="1" dirty="0" err="1"/>
              <a:t>out_channels</a:t>
            </a:r>
            <a:endParaRPr lang="en-US" altLang="zh-CN" b="1" dirty="0"/>
          </a:p>
          <a:p>
            <a:pPr lvl="4"/>
            <a:r>
              <a:rPr lang="zh-CN" altLang="en-US" b="1" dirty="0"/>
              <a:t>下一层需要多少个特征图（</a:t>
            </a:r>
            <a:r>
              <a:rPr lang="en-US" altLang="zh-CN" b="1" dirty="0"/>
              <a:t>feather map</a:t>
            </a:r>
            <a:r>
              <a:rPr lang="zh-CN" altLang="en-US" b="1" dirty="0"/>
              <a:t>），本层就需要多少个卷积核</a:t>
            </a:r>
          </a:p>
          <a:p>
            <a:pPr lvl="2"/>
            <a:endParaRPr lang="en-US" altLang="zh-CN" b="1" dirty="0"/>
          </a:p>
          <a:p>
            <a:endParaRPr lang="en-US" altLang="zh-CN" b="1" dirty="0"/>
          </a:p>
          <a:p>
            <a:pPr lvl="2"/>
            <a:endParaRPr lang="en-US" altLang="zh-CN" b="1" dirty="0"/>
          </a:p>
          <a:p>
            <a:pPr lvl="3"/>
            <a:endParaRPr lang="en-US" altLang="zh-CN" b="1" dirty="0"/>
          </a:p>
          <a:p>
            <a:pPr lvl="1"/>
            <a:endParaRPr lang="en-US" altLang="zh-CN" b="1" dirty="0"/>
          </a:p>
          <a:p>
            <a:pPr lvl="1"/>
            <a:endParaRPr lang="zh-CN" altLang="en-US"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55</a:t>
            </a:fld>
            <a:endParaRPr lang="zh-CN" altLang="en-US" sz="2400" dirty="0"/>
          </a:p>
        </p:txBody>
      </p:sp>
      <p:sp>
        <p:nvSpPr>
          <p:cNvPr id="5" name="内容占位符 5"/>
          <p:cNvSpPr>
            <a:spLocks noGrp="1"/>
          </p:cNvSpPr>
          <p:nvPr>
            <p:ph idx="1"/>
          </p:nvPr>
        </p:nvSpPr>
        <p:spPr>
          <a:xfrm>
            <a:off x="457200" y="1500175"/>
            <a:ext cx="8229600" cy="4929221"/>
          </a:xfrm>
          <a:ln>
            <a:solidFill>
              <a:srgbClr val="0070C0"/>
            </a:solidFill>
          </a:ln>
        </p:spPr>
        <p:txBody>
          <a:bodyPr/>
          <a:lstStyle/>
          <a:p>
            <a:r>
              <a:rPr lang="zh-CN" altLang="en-US" b="1" dirty="0"/>
              <a:t>使用不同卷积核就可从不同视角获取特征</a:t>
            </a:r>
            <a:endParaRPr lang="en-US" altLang="zh-CN" b="1" dirty="0"/>
          </a:p>
          <a:p>
            <a:pPr lvl="2"/>
            <a:endParaRPr lang="en-US" altLang="zh-CN" b="1" dirty="0"/>
          </a:p>
          <a:p>
            <a:pPr lvl="2"/>
            <a:endParaRPr lang="en-US" altLang="zh-CN" b="1" dirty="0"/>
          </a:p>
          <a:p>
            <a:pPr lvl="2"/>
            <a:endParaRPr lang="en-US" altLang="zh-CN" b="1" dirty="0"/>
          </a:p>
          <a:p>
            <a:pPr lvl="2"/>
            <a:endParaRPr lang="en-US" altLang="zh-CN" b="1" dirty="0"/>
          </a:p>
          <a:p>
            <a:pPr lvl="2"/>
            <a:endParaRPr lang="en-US" altLang="zh-CN" b="1" dirty="0"/>
          </a:p>
          <a:p>
            <a:pPr lvl="2"/>
            <a:endParaRPr lang="en-US" altLang="zh-CN" b="1" dirty="0"/>
          </a:p>
          <a:p>
            <a:pPr lvl="2"/>
            <a:endParaRPr lang="en-US" altLang="zh-CN" b="1" dirty="0"/>
          </a:p>
          <a:p>
            <a:pPr lvl="2"/>
            <a:endParaRPr lang="en-US" altLang="zh-CN" b="1" dirty="0"/>
          </a:p>
          <a:p>
            <a:r>
              <a:rPr lang="zh-CN" altLang="zh-CN" sz="2300" kern="100" dirty="0">
                <a:effectLst/>
                <a:latin typeface="Times New Roman" panose="02020603050405020304" pitchFamily="18" charset="0"/>
                <a:ea typeface="宋体" panose="02010600030101010101" pitchFamily="2" charset="-122"/>
                <a:cs typeface="Times New Roman" panose="02020603050405020304" pitchFamily="18" charset="0"/>
              </a:rPr>
              <a:t>在深度学习中，卷积核的作用不仅在于检测垂直边缘、水平边缘等，还需要检测其他边缘特征</a:t>
            </a:r>
            <a:endParaRPr lang="en-US" altLang="zh-CN" sz="23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b="1" dirty="0"/>
              <a:t>不同卷积核与注意力机制中多头注意力功能类似</a:t>
            </a:r>
            <a:endParaRPr lang="en-US" altLang="zh-CN" b="1" dirty="0"/>
          </a:p>
          <a:p>
            <a:pPr lvl="1"/>
            <a:endParaRPr lang="en-US" altLang="zh-CN" b="1" dirty="0"/>
          </a:p>
          <a:p>
            <a:pPr lvl="1"/>
            <a:endParaRPr lang="zh-CN" altLang="en-US" b="1" dirty="0"/>
          </a:p>
          <a:p>
            <a:pPr lvl="1"/>
            <a:endParaRPr lang="en-US" altLang="zh-CN" dirty="0"/>
          </a:p>
          <a:p>
            <a:pPr lvl="1"/>
            <a:endParaRPr lang="en-US" altLang="zh-CN" b="1" dirty="0"/>
          </a:p>
          <a:p>
            <a:endParaRPr lang="en-US" altLang="zh-CN" b="1" dirty="0"/>
          </a:p>
          <a:p>
            <a:endParaRPr lang="en-US" altLang="zh-CN"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262CCD21-5C46-A4D0-DF7A-0E8ED20836D3}"/>
              </a:ext>
            </a:extLst>
          </p:cNvPr>
          <p:cNvPicPr>
            <a:picLocks noChangeAspect="1"/>
          </p:cNvPicPr>
          <p:nvPr/>
        </p:nvPicPr>
        <p:blipFill>
          <a:blip r:embed="rId3"/>
          <a:stretch>
            <a:fillRect/>
          </a:stretch>
        </p:blipFill>
        <p:spPr>
          <a:xfrm>
            <a:off x="899592" y="2060848"/>
            <a:ext cx="6120680" cy="2808311"/>
          </a:xfrm>
          <a:prstGeom prst="rect">
            <a:avLst/>
          </a:prstGeom>
        </p:spPr>
      </p:pic>
    </p:spTree>
    <p:extLst>
      <p:ext uri="{BB962C8B-B14F-4D97-AF65-F5344CB8AC3E}">
        <p14:creationId xmlns:p14="http://schemas.microsoft.com/office/powerpoint/2010/main" val="2337939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56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28627"/>
          </a:xfrm>
          <a:ln>
            <a:solidFill>
              <a:srgbClr val="0070C0"/>
            </a:solidFill>
          </a:ln>
        </p:spPr>
        <p:txBody>
          <a:bodyPr/>
          <a:lstStyle/>
          <a:p>
            <a:r>
              <a:rPr lang="zh-CN" altLang="en-US" b="1" dirty="0"/>
              <a:t>当前图像、卷积核、输出特征图之间的大小关系</a:t>
            </a:r>
            <a:endParaRPr lang="en-US" altLang="zh-CN" b="1" dirty="0"/>
          </a:p>
          <a:p>
            <a:endParaRPr lang="en-US" altLang="zh-CN" b="1" dirty="0"/>
          </a:p>
          <a:p>
            <a:endParaRPr lang="en-US" altLang="zh-CN" dirty="0"/>
          </a:p>
        </p:txBody>
      </p:sp>
      <p:pic>
        <p:nvPicPr>
          <p:cNvPr id="543748" name="Picture 4"/>
          <p:cNvPicPr>
            <a:picLocks noChangeAspect="1" noChangeArrowheads="1"/>
          </p:cNvPicPr>
          <p:nvPr/>
        </p:nvPicPr>
        <p:blipFill>
          <a:blip r:embed="rId3"/>
          <a:srcRect/>
          <a:stretch>
            <a:fillRect/>
          </a:stretch>
        </p:blipFill>
        <p:spPr bwMode="auto">
          <a:xfrm>
            <a:off x="500033" y="2071678"/>
            <a:ext cx="8143933" cy="340043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57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28627"/>
          </a:xfrm>
          <a:ln>
            <a:solidFill>
              <a:srgbClr val="0070C0"/>
            </a:solidFill>
          </a:ln>
        </p:spPr>
        <p:txBody>
          <a:bodyPr/>
          <a:lstStyle/>
          <a:p>
            <a:r>
              <a:rPr lang="zh-CN" altLang="en-US" b="1" dirty="0"/>
              <a:t>步幅、填充的含义</a:t>
            </a:r>
            <a:endParaRPr lang="en-US" altLang="zh-CN" b="1" dirty="0"/>
          </a:p>
          <a:p>
            <a:endParaRPr lang="en-US" altLang="zh-CN" b="1" dirty="0"/>
          </a:p>
          <a:p>
            <a:endParaRPr lang="en-US" altLang="zh-CN" dirty="0"/>
          </a:p>
        </p:txBody>
      </p:sp>
      <p:pic>
        <p:nvPicPr>
          <p:cNvPr id="2" name="图片 1">
            <a:extLst>
              <a:ext uri="{FF2B5EF4-FFF2-40B4-BE49-F238E27FC236}">
                <a16:creationId xmlns:a16="http://schemas.microsoft.com/office/drawing/2014/main" id="{0376CF89-D9A1-7E0B-9A29-420811C82E4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60" y="1988841"/>
            <a:ext cx="3312368" cy="1874107"/>
          </a:xfrm>
          <a:prstGeom prst="rect">
            <a:avLst/>
          </a:prstGeom>
        </p:spPr>
      </p:pic>
      <p:sp>
        <p:nvSpPr>
          <p:cNvPr id="3" name="文本框 2">
            <a:extLst>
              <a:ext uri="{FF2B5EF4-FFF2-40B4-BE49-F238E27FC236}">
                <a16:creationId xmlns:a16="http://schemas.microsoft.com/office/drawing/2014/main" id="{4806E1A5-2EFC-0DB2-FDD7-1A20995F6AB3}"/>
              </a:ext>
            </a:extLst>
          </p:cNvPr>
          <p:cNvSpPr txBox="1"/>
          <p:nvPr/>
        </p:nvSpPr>
        <p:spPr>
          <a:xfrm>
            <a:off x="611560" y="3933056"/>
            <a:ext cx="3454792" cy="369332"/>
          </a:xfrm>
          <a:prstGeom prst="rect">
            <a:avLst/>
          </a:prstGeom>
          <a:noFill/>
        </p:spPr>
        <p:txBody>
          <a:bodyPr wrap="none" rtlCol="0">
            <a:spAutoFit/>
          </a:bodyPr>
          <a:lstStyle/>
          <a:p>
            <a:r>
              <a:rPr lang="zh-CN" altLang="en-US" dirty="0"/>
              <a:t>步幅为</a:t>
            </a:r>
            <a:r>
              <a:rPr lang="en-US" altLang="zh-CN" dirty="0"/>
              <a:t>1</a:t>
            </a:r>
            <a:r>
              <a:rPr lang="zh-CN" altLang="en-US" dirty="0"/>
              <a:t>，不填充（</a:t>
            </a:r>
            <a:r>
              <a:rPr lang="en-US" altLang="zh-CN" dirty="0"/>
              <a:t>Same</a:t>
            </a:r>
            <a:r>
              <a:rPr lang="zh-CN" altLang="en-US" dirty="0"/>
              <a:t>方式）</a:t>
            </a:r>
          </a:p>
        </p:txBody>
      </p:sp>
      <p:pic>
        <p:nvPicPr>
          <p:cNvPr id="5" name="图片 4">
            <a:extLst>
              <a:ext uri="{FF2B5EF4-FFF2-40B4-BE49-F238E27FC236}">
                <a16:creationId xmlns:a16="http://schemas.microsoft.com/office/drawing/2014/main" id="{727C5501-F057-8EDD-978A-27240192B7C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16016" y="1988841"/>
            <a:ext cx="3024336" cy="2016224"/>
          </a:xfrm>
          <a:prstGeom prst="rect">
            <a:avLst/>
          </a:prstGeom>
        </p:spPr>
      </p:pic>
      <p:sp>
        <p:nvSpPr>
          <p:cNvPr id="6" name="文本框 5">
            <a:extLst>
              <a:ext uri="{FF2B5EF4-FFF2-40B4-BE49-F238E27FC236}">
                <a16:creationId xmlns:a16="http://schemas.microsoft.com/office/drawing/2014/main" id="{A6E54491-2057-696D-3850-0E209ABEF65F}"/>
              </a:ext>
            </a:extLst>
          </p:cNvPr>
          <p:cNvSpPr txBox="1"/>
          <p:nvPr/>
        </p:nvSpPr>
        <p:spPr>
          <a:xfrm>
            <a:off x="4716016" y="4065104"/>
            <a:ext cx="3117072" cy="369332"/>
          </a:xfrm>
          <a:prstGeom prst="rect">
            <a:avLst/>
          </a:prstGeom>
          <a:noFill/>
        </p:spPr>
        <p:txBody>
          <a:bodyPr wrap="none" rtlCol="0">
            <a:spAutoFit/>
          </a:bodyPr>
          <a:lstStyle/>
          <a:p>
            <a:r>
              <a:rPr lang="zh-CN" altLang="en-US" dirty="0"/>
              <a:t>步幅为</a:t>
            </a:r>
            <a:r>
              <a:rPr lang="en-US" altLang="zh-CN" dirty="0"/>
              <a:t>1</a:t>
            </a:r>
            <a:r>
              <a:rPr lang="zh-CN" altLang="en-US" dirty="0"/>
              <a:t>，填充（</a:t>
            </a:r>
            <a:r>
              <a:rPr lang="en-US" altLang="zh-CN" dirty="0"/>
              <a:t>Valid</a:t>
            </a:r>
            <a:r>
              <a:rPr lang="zh-CN" altLang="en-US" dirty="0"/>
              <a:t>方式）</a:t>
            </a:r>
          </a:p>
        </p:txBody>
      </p:sp>
      <p:pic>
        <p:nvPicPr>
          <p:cNvPr id="7" name="图片 6">
            <a:extLst>
              <a:ext uri="{FF2B5EF4-FFF2-40B4-BE49-F238E27FC236}">
                <a16:creationId xmlns:a16="http://schemas.microsoft.com/office/drawing/2014/main" id="{D4DF1531-D425-B8B3-F095-E0BBB16787C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9206" y="4434437"/>
            <a:ext cx="3162714" cy="1921914"/>
          </a:xfrm>
          <a:prstGeom prst="rect">
            <a:avLst/>
          </a:prstGeom>
        </p:spPr>
      </p:pic>
      <p:sp>
        <p:nvSpPr>
          <p:cNvPr id="8" name="文本框 7">
            <a:extLst>
              <a:ext uri="{FF2B5EF4-FFF2-40B4-BE49-F238E27FC236}">
                <a16:creationId xmlns:a16="http://schemas.microsoft.com/office/drawing/2014/main" id="{9D50B571-33E9-054C-6522-9AAB1C1F8CDD}"/>
              </a:ext>
            </a:extLst>
          </p:cNvPr>
          <p:cNvSpPr txBox="1"/>
          <p:nvPr/>
        </p:nvSpPr>
        <p:spPr>
          <a:xfrm>
            <a:off x="689206" y="6381328"/>
            <a:ext cx="3454792" cy="369332"/>
          </a:xfrm>
          <a:prstGeom prst="rect">
            <a:avLst/>
          </a:prstGeom>
          <a:noFill/>
        </p:spPr>
        <p:txBody>
          <a:bodyPr wrap="none" rtlCol="0">
            <a:spAutoFit/>
          </a:bodyPr>
          <a:lstStyle/>
          <a:p>
            <a:r>
              <a:rPr lang="zh-CN" altLang="en-US" dirty="0"/>
              <a:t>步幅为</a:t>
            </a:r>
            <a:r>
              <a:rPr lang="en-US" altLang="zh-CN" dirty="0"/>
              <a:t>2</a:t>
            </a:r>
            <a:r>
              <a:rPr lang="zh-CN" altLang="en-US" dirty="0"/>
              <a:t>，不填充（</a:t>
            </a:r>
            <a:r>
              <a:rPr lang="en-US" altLang="zh-CN" dirty="0"/>
              <a:t>Same</a:t>
            </a:r>
            <a:r>
              <a:rPr lang="zh-CN" altLang="en-US" dirty="0"/>
              <a:t>方式）</a:t>
            </a:r>
          </a:p>
        </p:txBody>
      </p:sp>
      <p:pic>
        <p:nvPicPr>
          <p:cNvPr id="9" name="内容占位符 3">
            <a:extLst>
              <a:ext uri="{FF2B5EF4-FFF2-40B4-BE49-F238E27FC236}">
                <a16:creationId xmlns:a16="http://schemas.microsoft.com/office/drawing/2014/main" id="{55D32F1A-26EF-8D28-1DF6-FA7FECA1A6F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bwMode="auto">
          <a:xfrm>
            <a:off x="4710296" y="4453923"/>
            <a:ext cx="3030056" cy="1855397"/>
          </a:xfrm>
          <a:prstGeom prst="rect">
            <a:avLst/>
          </a:prstGeom>
          <a:noFill/>
          <a:ln w="9525">
            <a:noFill/>
            <a:miter lim="800000"/>
            <a:headEnd/>
            <a:tailEnd/>
          </a:ln>
        </p:spPr>
      </p:pic>
      <p:sp>
        <p:nvSpPr>
          <p:cNvPr id="10" name="文本框 9">
            <a:extLst>
              <a:ext uri="{FF2B5EF4-FFF2-40B4-BE49-F238E27FC236}">
                <a16:creationId xmlns:a16="http://schemas.microsoft.com/office/drawing/2014/main" id="{CB2E8EE3-01E6-9D9E-4186-66A4985AF435}"/>
              </a:ext>
            </a:extLst>
          </p:cNvPr>
          <p:cNvSpPr txBox="1"/>
          <p:nvPr/>
        </p:nvSpPr>
        <p:spPr>
          <a:xfrm>
            <a:off x="4710296" y="6445339"/>
            <a:ext cx="3117072" cy="369332"/>
          </a:xfrm>
          <a:prstGeom prst="rect">
            <a:avLst/>
          </a:prstGeom>
          <a:noFill/>
        </p:spPr>
        <p:txBody>
          <a:bodyPr wrap="none" rtlCol="0">
            <a:spAutoFit/>
          </a:bodyPr>
          <a:lstStyle/>
          <a:p>
            <a:r>
              <a:rPr lang="zh-CN" altLang="en-US" dirty="0"/>
              <a:t>步幅为</a:t>
            </a:r>
            <a:r>
              <a:rPr lang="en-US" altLang="zh-CN" dirty="0"/>
              <a:t>2</a:t>
            </a:r>
            <a:r>
              <a:rPr lang="zh-CN" altLang="en-US" dirty="0"/>
              <a:t>，填充（</a:t>
            </a:r>
            <a:r>
              <a:rPr lang="en-US" altLang="zh-CN" dirty="0"/>
              <a:t>Valid</a:t>
            </a:r>
            <a:r>
              <a:rPr lang="zh-CN" altLang="en-US" dirty="0"/>
              <a:t>方式）</a:t>
            </a:r>
          </a:p>
        </p:txBody>
      </p:sp>
    </p:spTree>
    <p:extLst>
      <p:ext uri="{BB962C8B-B14F-4D97-AF65-F5344CB8AC3E}">
        <p14:creationId xmlns:p14="http://schemas.microsoft.com/office/powerpoint/2010/main" val="477724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58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28627"/>
          </a:xfrm>
          <a:ln>
            <a:solidFill>
              <a:srgbClr val="0070C0"/>
            </a:solidFill>
          </a:ln>
        </p:spPr>
        <p:txBody>
          <a:bodyPr/>
          <a:lstStyle/>
          <a:p>
            <a:r>
              <a:rPr lang="zh-CN" altLang="en-US" b="1" dirty="0"/>
              <a:t>输入图像、卷积核、输出特征图之间的大小关系</a:t>
            </a:r>
            <a:endParaRPr lang="en-US" altLang="zh-CN" b="1" dirty="0"/>
          </a:p>
          <a:p>
            <a:endParaRPr lang="en-US" altLang="zh-CN" b="1" dirty="0"/>
          </a:p>
          <a:p>
            <a:endParaRPr lang="en-US" altLang="zh-CN" dirty="0"/>
          </a:p>
        </p:txBody>
      </p:sp>
      <p:pic>
        <p:nvPicPr>
          <p:cNvPr id="2050" name="Picture 2">
            <a:extLst>
              <a:ext uri="{FF2B5EF4-FFF2-40B4-BE49-F238E27FC236}">
                <a16:creationId xmlns:a16="http://schemas.microsoft.com/office/drawing/2014/main" id="{10B55D96-9855-C679-C3E7-458958914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000810"/>
            <a:ext cx="7992888" cy="423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737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59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28627"/>
          </a:xfrm>
          <a:ln>
            <a:solidFill>
              <a:srgbClr val="0070C0"/>
            </a:solidFill>
          </a:ln>
        </p:spPr>
        <p:txBody>
          <a:bodyPr/>
          <a:lstStyle/>
          <a:p>
            <a:r>
              <a:rPr lang="zh-CN" altLang="en-US" b="1" dirty="0"/>
              <a:t>多通道时，输入图像、卷积核、输出之间的运行过程</a:t>
            </a:r>
            <a:endParaRPr lang="en-US" altLang="zh-CN" b="1" dirty="0"/>
          </a:p>
          <a:p>
            <a:endParaRPr lang="en-US" altLang="zh-CN" b="1" dirty="0"/>
          </a:p>
          <a:p>
            <a:endParaRPr lang="en-US" altLang="zh-CN" dirty="0"/>
          </a:p>
        </p:txBody>
      </p:sp>
      <p:pic>
        <p:nvPicPr>
          <p:cNvPr id="4098" name="Picture 2">
            <a:extLst>
              <a:ext uri="{FF2B5EF4-FFF2-40B4-BE49-F238E27FC236}">
                <a16:creationId xmlns:a16="http://schemas.microsoft.com/office/drawing/2014/main" id="{E3E33F91-ADE7-D2DE-BE61-C9D06D18B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48" y="2071664"/>
            <a:ext cx="8229600" cy="416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71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1</a:t>
            </a:r>
            <a:r>
              <a:rPr lang="zh-CN" altLang="en-US" sz="5400" dirty="0"/>
              <a:t>章 </a:t>
            </a:r>
            <a:r>
              <a:rPr lang="en-US" altLang="zh-CN" sz="5400" dirty="0"/>
              <a:t>NumPy</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6</a:t>
            </a:fld>
            <a:endParaRPr lang="zh-CN" altLang="en-US" sz="2400" dirty="0"/>
          </a:p>
        </p:txBody>
      </p:sp>
      <p:sp>
        <p:nvSpPr>
          <p:cNvPr id="829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5"/>
          <p:cNvSpPr txBox="1">
            <a:spLocks/>
          </p:cNvSpPr>
          <p:nvPr/>
        </p:nvSpPr>
        <p:spPr bwMode="auto">
          <a:xfrm>
            <a:off x="457200" y="1500175"/>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lang="zh-CN" altLang="en-US" sz="2600" dirty="0">
                <a:latin typeface="+mn-lt"/>
                <a:ea typeface="+mn-ea"/>
              </a:rPr>
              <a:t>基本属性</a:t>
            </a:r>
            <a:endParaRPr lang="en-US" sz="2400" dirty="0"/>
          </a:p>
        </p:txBody>
      </p:sp>
      <p:pic>
        <p:nvPicPr>
          <p:cNvPr id="113666" name="Picture 2"/>
          <p:cNvPicPr>
            <a:picLocks noChangeAspect="1" noChangeArrowheads="1"/>
          </p:cNvPicPr>
          <p:nvPr/>
        </p:nvPicPr>
        <p:blipFill>
          <a:blip r:embed="rId3"/>
          <a:srcRect/>
          <a:stretch>
            <a:fillRect/>
          </a:stretch>
        </p:blipFill>
        <p:spPr bwMode="auto">
          <a:xfrm>
            <a:off x="1285852" y="2071678"/>
            <a:ext cx="6357982" cy="3500462"/>
          </a:xfrm>
          <a:prstGeom prst="rect">
            <a:avLst/>
          </a:prstGeom>
          <a:noFill/>
          <a:ln w="9525">
            <a:noFill/>
            <a:miter lim="800000"/>
            <a:headEnd/>
            <a:tailEnd/>
          </a:ln>
          <a:effectLst/>
        </p:spPr>
      </p:pic>
    </p:spTree>
    <p:extLst>
      <p:ext uri="{BB962C8B-B14F-4D97-AF65-F5344CB8AC3E}">
        <p14:creationId xmlns:p14="http://schemas.microsoft.com/office/powerpoint/2010/main" val="1503565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60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28627"/>
          </a:xfrm>
          <a:ln>
            <a:solidFill>
              <a:srgbClr val="0070C0"/>
            </a:solidFill>
          </a:ln>
        </p:spPr>
        <p:txBody>
          <a:bodyPr/>
          <a:lstStyle/>
          <a:p>
            <a:r>
              <a:rPr lang="zh-CN" altLang="en-US" b="1" dirty="0"/>
              <a:t>上图运行过程可以矩阵表示</a:t>
            </a:r>
            <a:endParaRPr lang="en-US" altLang="zh-CN" b="1" dirty="0"/>
          </a:p>
          <a:p>
            <a:endParaRPr lang="en-US" altLang="zh-CN" b="1" dirty="0"/>
          </a:p>
          <a:p>
            <a:endParaRPr lang="en-US" altLang="zh-CN" dirty="0"/>
          </a:p>
        </p:txBody>
      </p:sp>
      <p:pic>
        <p:nvPicPr>
          <p:cNvPr id="3" name="图片 2">
            <a:extLst>
              <a:ext uri="{FF2B5EF4-FFF2-40B4-BE49-F238E27FC236}">
                <a16:creationId xmlns:a16="http://schemas.microsoft.com/office/drawing/2014/main" id="{006C7A08-302C-741B-56C1-93CD72754A86}"/>
              </a:ext>
            </a:extLst>
          </p:cNvPr>
          <p:cNvPicPr>
            <a:picLocks noChangeAspect="1"/>
          </p:cNvPicPr>
          <p:nvPr/>
        </p:nvPicPr>
        <p:blipFill>
          <a:blip r:embed="rId3"/>
          <a:stretch>
            <a:fillRect/>
          </a:stretch>
        </p:blipFill>
        <p:spPr>
          <a:xfrm>
            <a:off x="611560" y="2132856"/>
            <a:ext cx="7560840" cy="4223494"/>
          </a:xfrm>
          <a:prstGeom prst="rect">
            <a:avLst/>
          </a:prstGeom>
        </p:spPr>
      </p:pic>
    </p:spTree>
    <p:extLst>
      <p:ext uri="{BB962C8B-B14F-4D97-AF65-F5344CB8AC3E}">
        <p14:creationId xmlns:p14="http://schemas.microsoft.com/office/powerpoint/2010/main" val="268536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61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28627"/>
          </a:xfrm>
          <a:ln>
            <a:solidFill>
              <a:srgbClr val="0070C0"/>
            </a:solidFill>
          </a:ln>
        </p:spPr>
        <p:txBody>
          <a:bodyPr/>
          <a:lstStyle/>
          <a:p>
            <a:r>
              <a:rPr lang="zh-CN" altLang="en-US" b="1" dirty="0"/>
              <a:t>如何计算输出特征图的大小</a:t>
            </a:r>
            <a:endParaRPr lang="en-US" altLang="zh-CN" b="1" dirty="0"/>
          </a:p>
          <a:p>
            <a:pPr lvl="1"/>
            <a:r>
              <a:rPr lang="zh-CN" altLang="en-US" b="1" dirty="0"/>
              <a:t>假设当前图像的大小为：</a:t>
            </a:r>
            <a:r>
              <a:rPr lang="en-US" altLang="zh-CN" b="1" dirty="0" err="1"/>
              <a:t>H</a:t>
            </a:r>
            <a:r>
              <a:rPr lang="en-US" altLang="zh-CN" sz="1100" b="1" dirty="0" err="1"/>
              <a:t>in</a:t>
            </a:r>
            <a:r>
              <a:rPr lang="en-US" altLang="zh-CN" b="1" dirty="0" err="1"/>
              <a:t>,W</a:t>
            </a:r>
            <a:r>
              <a:rPr lang="en-US" altLang="zh-CN" sz="1100" b="1" dirty="0" err="1"/>
              <a:t>in</a:t>
            </a:r>
            <a:endParaRPr lang="en-US" altLang="zh-CN" sz="1100" b="1" dirty="0"/>
          </a:p>
          <a:p>
            <a:pPr lvl="1"/>
            <a:r>
              <a:rPr lang="zh-CN" altLang="en-US" b="1" dirty="0"/>
              <a:t>假设卷积核大小为</a:t>
            </a:r>
            <a:r>
              <a:rPr lang="en-US" altLang="zh-CN" b="1" dirty="0"/>
              <a:t>FH,FW,</a:t>
            </a:r>
            <a:r>
              <a:rPr lang="zh-CN" altLang="en-US" b="1" dirty="0"/>
              <a:t>个数为</a:t>
            </a:r>
            <a:r>
              <a:rPr lang="en-US" altLang="zh-CN" b="1" dirty="0"/>
              <a:t>FN</a:t>
            </a:r>
          </a:p>
          <a:p>
            <a:pPr lvl="1"/>
            <a:r>
              <a:rPr lang="zh-CN" altLang="en-US" b="1" dirty="0"/>
              <a:t>填充数</a:t>
            </a:r>
            <a:r>
              <a:rPr lang="en-US" altLang="zh-CN" b="1" dirty="0"/>
              <a:t>(padding)</a:t>
            </a:r>
            <a:r>
              <a:rPr lang="zh-CN" altLang="en-US" b="1" dirty="0"/>
              <a:t>为</a:t>
            </a:r>
            <a:r>
              <a:rPr lang="en-US" altLang="zh-CN" b="1" dirty="0"/>
              <a:t>P,</a:t>
            </a:r>
            <a:r>
              <a:rPr lang="zh-CN" altLang="en-US" b="1" dirty="0"/>
              <a:t>步幅（</a:t>
            </a:r>
            <a:r>
              <a:rPr lang="en-US" altLang="zh-CN" b="1" dirty="0"/>
              <a:t>stride</a:t>
            </a:r>
            <a:r>
              <a:rPr lang="zh-CN" altLang="en-US" b="1" dirty="0"/>
              <a:t>）为</a:t>
            </a:r>
            <a:r>
              <a:rPr lang="en-US" altLang="zh-CN" b="1" dirty="0"/>
              <a:t>S</a:t>
            </a:r>
          </a:p>
          <a:p>
            <a:pPr lvl="1"/>
            <a:r>
              <a:rPr lang="zh-CN" altLang="en-US" b="1" dirty="0"/>
              <a:t>输出图像的大小为：</a:t>
            </a:r>
            <a:r>
              <a:rPr lang="en-US" altLang="zh-CN" b="1" dirty="0"/>
              <a:t> </a:t>
            </a:r>
            <a:r>
              <a:rPr lang="en-US" altLang="zh-CN" b="1" dirty="0" err="1"/>
              <a:t>H</a:t>
            </a:r>
            <a:r>
              <a:rPr lang="en-US" altLang="zh-CN" sz="1050" b="1" dirty="0" err="1"/>
              <a:t>out</a:t>
            </a:r>
            <a:r>
              <a:rPr lang="en-US" altLang="zh-CN" b="1" dirty="0" err="1"/>
              <a:t>,W</a:t>
            </a:r>
            <a:r>
              <a:rPr lang="en-US" altLang="zh-CN" sz="1050" b="1" dirty="0" err="1"/>
              <a:t>out</a:t>
            </a:r>
            <a:endParaRPr lang="en-US" altLang="zh-CN" sz="1050" b="1" dirty="0"/>
          </a:p>
          <a:p>
            <a:pPr lvl="1"/>
            <a:r>
              <a:rPr lang="zh-CN" altLang="en-US" b="1" dirty="0"/>
              <a:t>输出图像维度为：</a:t>
            </a:r>
            <a:r>
              <a:rPr lang="en-US" altLang="zh-CN" b="1" dirty="0"/>
              <a:t>(FN,</a:t>
            </a:r>
            <a:r>
              <a:rPr lang="zh-CN" altLang="en-US" b="1" dirty="0"/>
              <a:t> </a:t>
            </a:r>
            <a:r>
              <a:rPr lang="en-US" altLang="zh-CN" b="1" dirty="0" err="1"/>
              <a:t>H</a:t>
            </a:r>
            <a:r>
              <a:rPr lang="en-US" altLang="zh-CN" sz="1000" b="1" dirty="0" err="1"/>
              <a:t>out</a:t>
            </a:r>
            <a:r>
              <a:rPr lang="en-US" altLang="zh-CN" b="1" dirty="0" err="1"/>
              <a:t>,W</a:t>
            </a:r>
            <a:r>
              <a:rPr lang="en-US" altLang="zh-CN" sz="1000" b="1" dirty="0" err="1"/>
              <a:t>out</a:t>
            </a:r>
            <a:r>
              <a:rPr lang="en-US" altLang="zh-CN" b="1" dirty="0"/>
              <a:t>)</a:t>
            </a:r>
          </a:p>
          <a:p>
            <a:pPr lvl="2"/>
            <a:r>
              <a:rPr lang="zh-CN" altLang="en-US" b="1" dirty="0"/>
              <a:t>其中</a:t>
            </a:r>
            <a:endParaRPr lang="en-US" altLang="zh-CN" b="1" dirty="0"/>
          </a:p>
          <a:p>
            <a:pPr lvl="2"/>
            <a:endParaRPr lang="en-US" altLang="zh-CN" b="1" dirty="0"/>
          </a:p>
          <a:p>
            <a:pPr lvl="2"/>
            <a:endParaRPr lang="en-US" altLang="zh-CN" b="1" dirty="0"/>
          </a:p>
          <a:p>
            <a:pPr lvl="2"/>
            <a:endParaRPr lang="en-US" altLang="zh-CN" b="1" dirty="0"/>
          </a:p>
          <a:p>
            <a:pPr lvl="2"/>
            <a:endParaRPr lang="en-US" altLang="zh-CN" b="1" dirty="0"/>
          </a:p>
          <a:p>
            <a:pPr lvl="2"/>
            <a:r>
              <a:rPr lang="en-US" altLang="zh-CN" b="1" dirty="0"/>
              <a:t>Padding</a:t>
            </a:r>
            <a:r>
              <a:rPr lang="zh-CN" altLang="en-US" b="1" dirty="0"/>
              <a:t>如果取</a:t>
            </a:r>
            <a:r>
              <a:rPr lang="en-US" altLang="zh-CN" b="1" dirty="0"/>
              <a:t>VALID</a:t>
            </a:r>
            <a:r>
              <a:rPr lang="zh-CN" altLang="en-US" b="1" dirty="0"/>
              <a:t>模式，则</a:t>
            </a:r>
            <a:r>
              <a:rPr lang="en-US" altLang="zh-CN" b="1" dirty="0"/>
              <a:t>p=0;</a:t>
            </a:r>
            <a:r>
              <a:rPr lang="zh-CN" altLang="en-US" b="1" dirty="0"/>
              <a:t>如果取</a:t>
            </a:r>
            <a:r>
              <a:rPr lang="en-US" altLang="zh-CN" b="1" dirty="0"/>
              <a:t>SAME,</a:t>
            </a:r>
            <a:r>
              <a:rPr lang="zh-CN" altLang="en-US" b="1" dirty="0"/>
              <a:t>则</a:t>
            </a:r>
            <a:r>
              <a:rPr lang="en-US" altLang="zh-CN" b="1" dirty="0"/>
              <a:t>p&gt;0</a:t>
            </a:r>
          </a:p>
          <a:p>
            <a:pPr lvl="2"/>
            <a:endParaRPr lang="en-US" altLang="zh-CN" dirty="0"/>
          </a:p>
        </p:txBody>
      </p:sp>
      <p:pic>
        <p:nvPicPr>
          <p:cNvPr id="544772" name="Picture 4"/>
          <p:cNvPicPr>
            <a:picLocks noChangeAspect="1" noChangeArrowheads="1"/>
          </p:cNvPicPr>
          <p:nvPr/>
        </p:nvPicPr>
        <p:blipFill>
          <a:blip r:embed="rId3"/>
          <a:srcRect/>
          <a:stretch>
            <a:fillRect/>
          </a:stretch>
        </p:blipFill>
        <p:spPr bwMode="auto">
          <a:xfrm>
            <a:off x="2000232" y="4429132"/>
            <a:ext cx="4714908" cy="1357322"/>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62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28627"/>
          </a:xfrm>
          <a:ln>
            <a:solidFill>
              <a:srgbClr val="0070C0"/>
            </a:solidFill>
          </a:ln>
        </p:spPr>
        <p:txBody>
          <a:bodyPr/>
          <a:lstStyle/>
          <a:p>
            <a:r>
              <a:rPr lang="zh-CN" altLang="en-US" b="1" dirty="0"/>
              <a:t>计算</a:t>
            </a:r>
            <a:r>
              <a:rPr lang="en-US" altLang="zh-CN" b="1" dirty="0" err="1"/>
              <a:t>PyTorch</a:t>
            </a:r>
            <a:r>
              <a:rPr lang="zh-CN" altLang="en-US" b="1" dirty="0"/>
              <a:t>卷积层输出大小</a:t>
            </a:r>
            <a:endParaRPr lang="en-US" altLang="zh-CN" b="1" dirty="0"/>
          </a:p>
        </p:txBody>
      </p:sp>
      <p:pic>
        <p:nvPicPr>
          <p:cNvPr id="546819" name="Picture 3"/>
          <p:cNvPicPr>
            <a:picLocks noChangeAspect="1" noChangeArrowheads="1"/>
          </p:cNvPicPr>
          <p:nvPr/>
        </p:nvPicPr>
        <p:blipFill>
          <a:blip r:embed="rId3"/>
          <a:srcRect/>
          <a:stretch>
            <a:fillRect/>
          </a:stretch>
        </p:blipFill>
        <p:spPr bwMode="auto">
          <a:xfrm>
            <a:off x="500034" y="2000240"/>
            <a:ext cx="7858180" cy="3857652"/>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63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28627"/>
          </a:xfrm>
          <a:ln>
            <a:solidFill>
              <a:srgbClr val="0070C0"/>
            </a:solidFill>
          </a:ln>
        </p:spPr>
        <p:txBody>
          <a:bodyPr/>
          <a:lstStyle/>
          <a:p>
            <a:r>
              <a:rPr lang="zh-CN" altLang="en-US" b="1" dirty="0"/>
              <a:t>计算</a:t>
            </a:r>
            <a:r>
              <a:rPr lang="en-US" altLang="zh-CN" b="1" dirty="0" err="1"/>
              <a:t>TensorFlow</a:t>
            </a:r>
            <a:r>
              <a:rPr lang="zh-CN" altLang="en-US" b="1" dirty="0"/>
              <a:t>卷积层输出大小</a:t>
            </a:r>
            <a:endParaRPr lang="en-US" altLang="zh-CN" b="1" dirty="0"/>
          </a:p>
        </p:txBody>
      </p:sp>
      <p:pic>
        <p:nvPicPr>
          <p:cNvPr id="547842" name="Picture 2"/>
          <p:cNvPicPr>
            <a:picLocks noChangeAspect="1" noChangeArrowheads="1"/>
          </p:cNvPicPr>
          <p:nvPr/>
        </p:nvPicPr>
        <p:blipFill>
          <a:blip r:embed="rId3"/>
          <a:srcRect/>
          <a:stretch>
            <a:fillRect/>
          </a:stretch>
        </p:blipFill>
        <p:spPr bwMode="auto">
          <a:xfrm>
            <a:off x="500034" y="2000240"/>
            <a:ext cx="8286808" cy="3857652"/>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64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28627"/>
          </a:xfrm>
          <a:ln>
            <a:solidFill>
              <a:srgbClr val="0070C0"/>
            </a:solidFill>
          </a:ln>
        </p:spPr>
        <p:txBody>
          <a:bodyPr/>
          <a:lstStyle/>
          <a:p>
            <a:r>
              <a:rPr lang="zh-CN" altLang="en-US" b="1" dirty="0"/>
              <a:t>池化层</a:t>
            </a:r>
            <a:endParaRPr lang="en-US" altLang="zh-CN" b="1" dirty="0"/>
          </a:p>
        </p:txBody>
      </p:sp>
      <p:pic>
        <p:nvPicPr>
          <p:cNvPr id="2" name="图片 1">
            <a:extLst>
              <a:ext uri="{FF2B5EF4-FFF2-40B4-BE49-F238E27FC236}">
                <a16:creationId xmlns:a16="http://schemas.microsoft.com/office/drawing/2014/main" id="{AF5F3F4B-616C-CBEF-E45E-0ECCC846E526}"/>
              </a:ext>
            </a:extLst>
          </p:cNvPr>
          <p:cNvPicPr>
            <a:picLocks noChangeAspect="1"/>
          </p:cNvPicPr>
          <p:nvPr/>
        </p:nvPicPr>
        <p:blipFill>
          <a:blip r:embed="rId3"/>
          <a:stretch>
            <a:fillRect/>
          </a:stretch>
        </p:blipFill>
        <p:spPr>
          <a:xfrm>
            <a:off x="457200" y="2348880"/>
            <a:ext cx="7467600" cy="3744416"/>
          </a:xfrm>
          <a:prstGeom prst="rect">
            <a:avLst/>
          </a:prstGeom>
        </p:spPr>
      </p:pic>
    </p:spTree>
    <p:extLst>
      <p:ext uri="{BB962C8B-B14F-4D97-AF65-F5344CB8AC3E}">
        <p14:creationId xmlns:p14="http://schemas.microsoft.com/office/powerpoint/2010/main" val="1410791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65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28627"/>
          </a:xfrm>
          <a:ln>
            <a:solidFill>
              <a:srgbClr val="0070C0"/>
            </a:solidFill>
          </a:ln>
        </p:spPr>
        <p:txBody>
          <a:bodyPr/>
          <a:lstStyle/>
          <a:p>
            <a:r>
              <a:rPr lang="zh-CN" altLang="en-US" b="1" dirty="0"/>
              <a:t>池化层计算过程</a:t>
            </a:r>
            <a:endParaRPr lang="en-US" altLang="zh-CN" b="1" dirty="0"/>
          </a:p>
        </p:txBody>
      </p:sp>
      <p:pic>
        <p:nvPicPr>
          <p:cNvPr id="7170" name="Picture 2">
            <a:extLst>
              <a:ext uri="{FF2B5EF4-FFF2-40B4-BE49-F238E27FC236}">
                <a16:creationId xmlns:a16="http://schemas.microsoft.com/office/drawing/2014/main" id="{EBF5DD39-019B-5E91-0B88-E8B347B81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71664"/>
            <a:ext cx="8147248" cy="4134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14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66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1280753"/>
          </a:xfrm>
          <a:ln>
            <a:solidFill>
              <a:srgbClr val="0070C0"/>
            </a:solidFill>
          </a:ln>
        </p:spPr>
        <p:txBody>
          <a:bodyPr/>
          <a:lstStyle/>
          <a:p>
            <a:r>
              <a:rPr lang="zh-CN" altLang="en-US" b="1" dirty="0"/>
              <a:t>反池化层（</a:t>
            </a:r>
            <a:r>
              <a:rPr lang="en-US" altLang="zh-CN" b="1" dirty="0" err="1"/>
              <a:t>Unpooling</a:t>
            </a:r>
            <a:r>
              <a:rPr lang="zh-CN" altLang="en-US" b="1" dirty="0"/>
              <a:t>）</a:t>
            </a:r>
            <a:endParaRPr lang="en-US" altLang="zh-CN" b="1" dirty="0"/>
          </a:p>
          <a:p>
            <a:pPr lvl="2"/>
            <a:r>
              <a:rPr lang="zh-CN" altLang="en-US" b="1" dirty="0"/>
              <a:t>池化使特征图越来越小，但有些场景（如语义分割、目标检测等）需要反池化操作，如下图所示。</a:t>
            </a:r>
            <a:endParaRPr lang="en-US" altLang="zh-CN" b="1" dirty="0"/>
          </a:p>
          <a:p>
            <a:endParaRPr lang="en-US" altLang="zh-CN" b="1" dirty="0"/>
          </a:p>
        </p:txBody>
      </p:sp>
      <p:pic>
        <p:nvPicPr>
          <p:cNvPr id="8" name="图片 7">
            <a:extLst>
              <a:ext uri="{FF2B5EF4-FFF2-40B4-BE49-F238E27FC236}">
                <a16:creationId xmlns:a16="http://schemas.microsoft.com/office/drawing/2014/main" id="{3D4E182D-5355-2470-D723-907422AB1DC2}"/>
              </a:ext>
            </a:extLst>
          </p:cNvPr>
          <p:cNvPicPr>
            <a:picLocks noChangeAspect="1"/>
          </p:cNvPicPr>
          <p:nvPr/>
        </p:nvPicPr>
        <p:blipFill>
          <a:blip r:embed="rId3"/>
          <a:stretch>
            <a:fillRect/>
          </a:stretch>
        </p:blipFill>
        <p:spPr>
          <a:xfrm>
            <a:off x="611560" y="3038288"/>
            <a:ext cx="7992888" cy="3318061"/>
          </a:xfrm>
          <a:prstGeom prst="rect">
            <a:avLst/>
          </a:prstGeom>
        </p:spPr>
      </p:pic>
    </p:spTree>
    <p:extLst>
      <p:ext uri="{BB962C8B-B14F-4D97-AF65-F5344CB8AC3E}">
        <p14:creationId xmlns:p14="http://schemas.microsoft.com/office/powerpoint/2010/main" val="9834551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67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992721"/>
          </a:xfrm>
          <a:ln>
            <a:solidFill>
              <a:srgbClr val="0070C0"/>
            </a:solidFill>
          </a:ln>
        </p:spPr>
        <p:txBody>
          <a:bodyPr/>
          <a:lstStyle/>
          <a:p>
            <a:r>
              <a:rPr lang="zh-CN" altLang="en-US" b="1" dirty="0"/>
              <a:t>卷积一般图像越来越小，转置卷积却相反（底维映射到高维）</a:t>
            </a:r>
            <a:endParaRPr lang="en-US" altLang="zh-CN" b="1" dirty="0"/>
          </a:p>
        </p:txBody>
      </p:sp>
      <p:pic>
        <p:nvPicPr>
          <p:cNvPr id="3" name="Picture 4" descr="https://nndl.github.io/v/cnn-no_padding_strides.gif">
            <a:extLst>
              <a:ext uri="{FF2B5EF4-FFF2-40B4-BE49-F238E27FC236}">
                <a16:creationId xmlns:a16="http://schemas.microsoft.com/office/drawing/2014/main" id="{D98D89B1-402C-5056-35FC-28900CA4E36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3352800" cy="3284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nndl.github.io/v/cnn-no_padding_strides_transposed.gif">
            <a:extLst>
              <a:ext uri="{FF2B5EF4-FFF2-40B4-BE49-F238E27FC236}">
                <a16:creationId xmlns:a16="http://schemas.microsoft.com/office/drawing/2014/main" id="{18284C39-1CBE-F3EC-2E8B-F4786CE1BD9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31907" y="2743200"/>
            <a:ext cx="2979151" cy="328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0185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68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276672" y="1328775"/>
            <a:ext cx="8229600" cy="428627"/>
          </a:xfrm>
          <a:ln>
            <a:solidFill>
              <a:srgbClr val="0070C0"/>
            </a:solidFill>
          </a:ln>
        </p:spPr>
        <p:txBody>
          <a:bodyPr/>
          <a:lstStyle/>
          <a:p>
            <a:r>
              <a:rPr lang="zh-CN" altLang="en-US" b="1" dirty="0"/>
              <a:t>增加神经网络的层数有利于扩大视野</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zh-CN" sz="1800" kern="100" dirty="0">
                <a:effectLst/>
                <a:ea typeface="宋体" panose="02010600030101010101" pitchFamily="2" charset="-122"/>
                <a:cs typeface="Times New Roman" panose="02020603050405020304" pitchFamily="18" charset="0"/>
              </a:rPr>
              <a:t>经过几个卷积层之后，特征图逐渐变小，一个特征所表示的信息量越来越多，如一个</a:t>
            </a:r>
            <a:r>
              <a:rPr lang="en-US" altLang="zh-CN" sz="1800" kern="100" dirty="0">
                <a:effectLst/>
                <a:ea typeface="宋体" panose="02010600030101010101" pitchFamily="2" charset="-122"/>
                <a:cs typeface="Times New Roman" panose="02020603050405020304" pitchFamily="18" charset="0"/>
              </a:rPr>
              <a:t>s3</a:t>
            </a:r>
            <a:r>
              <a:rPr lang="zh-CN" altLang="zh-CN" sz="1800" kern="100" dirty="0">
                <a:effectLst/>
                <a:ea typeface="宋体" panose="02010600030101010101" pitchFamily="2" charset="-122"/>
                <a:cs typeface="Times New Roman" panose="02020603050405020304" pitchFamily="18" charset="0"/>
              </a:rPr>
              <a:t>表示了</a:t>
            </a:r>
            <a:r>
              <a:rPr lang="en-US" altLang="zh-CN" sz="1800" kern="100" dirty="0">
                <a:effectLst/>
                <a:ea typeface="宋体" panose="02010600030101010101" pitchFamily="2" charset="-122"/>
                <a:cs typeface="Times New Roman" panose="02020603050405020304" pitchFamily="18" charset="0"/>
              </a:rPr>
              <a:t>x1</a:t>
            </a:r>
            <a:r>
              <a:rPr lang="zh-CN" altLang="zh-CN" sz="1800" kern="100" dirty="0">
                <a:effectLst/>
                <a:ea typeface="宋体" panose="02010600030101010101" pitchFamily="2" charset="-122"/>
                <a:cs typeface="Times New Roman" panose="02020603050405020304" pitchFamily="18" charset="0"/>
              </a:rPr>
              <a:t>、</a:t>
            </a:r>
            <a:r>
              <a:rPr lang="en-US" altLang="zh-CN" sz="1800" kern="100" dirty="0">
                <a:effectLst/>
                <a:ea typeface="宋体" panose="02010600030101010101" pitchFamily="2" charset="-122"/>
                <a:cs typeface="Times New Roman" panose="02020603050405020304" pitchFamily="18" charset="0"/>
              </a:rPr>
              <a:t>x2</a:t>
            </a:r>
            <a:r>
              <a:rPr lang="zh-CN" altLang="zh-CN" sz="1800" kern="100" dirty="0">
                <a:effectLst/>
                <a:ea typeface="宋体" panose="02010600030101010101" pitchFamily="2" charset="-122"/>
                <a:cs typeface="Times New Roman" panose="02020603050405020304" pitchFamily="18" charset="0"/>
              </a:rPr>
              <a:t>、</a:t>
            </a:r>
            <a:r>
              <a:rPr lang="en-US" altLang="zh-CN" sz="1800" kern="100" dirty="0">
                <a:effectLst/>
                <a:ea typeface="宋体" panose="02010600030101010101" pitchFamily="2" charset="-122"/>
                <a:cs typeface="Times New Roman" panose="02020603050405020304" pitchFamily="18" charset="0"/>
              </a:rPr>
              <a:t>x3</a:t>
            </a:r>
            <a:r>
              <a:rPr lang="zh-CN" altLang="zh-CN" sz="1800" kern="100" dirty="0">
                <a:effectLst/>
                <a:ea typeface="宋体" panose="02010600030101010101" pitchFamily="2" charset="-122"/>
                <a:cs typeface="Times New Roman" panose="02020603050405020304" pitchFamily="18" charset="0"/>
              </a:rPr>
              <a:t>、</a:t>
            </a:r>
            <a:r>
              <a:rPr lang="en-US" altLang="zh-CN" sz="1800" kern="100" dirty="0">
                <a:effectLst/>
                <a:ea typeface="宋体" panose="02010600030101010101" pitchFamily="2" charset="-122"/>
                <a:cs typeface="Times New Roman" panose="02020603050405020304" pitchFamily="18" charset="0"/>
              </a:rPr>
              <a:t>x4</a:t>
            </a:r>
            <a:r>
              <a:rPr lang="zh-CN" altLang="zh-CN" sz="1800" kern="100" dirty="0">
                <a:effectLst/>
                <a:ea typeface="宋体" panose="02010600030101010101" pitchFamily="2" charset="-122"/>
                <a:cs typeface="Times New Roman" panose="02020603050405020304" pitchFamily="18" charset="0"/>
              </a:rPr>
              <a:t>、</a:t>
            </a:r>
            <a:r>
              <a:rPr lang="en-US" altLang="zh-CN" sz="1800" kern="100" dirty="0">
                <a:effectLst/>
                <a:ea typeface="宋体" panose="02010600030101010101" pitchFamily="2" charset="-122"/>
                <a:cs typeface="Times New Roman" panose="02020603050405020304" pitchFamily="18" charset="0"/>
              </a:rPr>
              <a:t>x5</a:t>
            </a:r>
            <a:r>
              <a:rPr lang="zh-CN" altLang="zh-CN" sz="1800" kern="100" dirty="0">
                <a:effectLst/>
                <a:ea typeface="宋体" panose="02010600030101010101" pitchFamily="2" charset="-122"/>
                <a:cs typeface="Times New Roman" panose="02020603050405020304" pitchFamily="18" charset="0"/>
              </a:rPr>
              <a:t>的信息</a:t>
            </a:r>
            <a:r>
              <a:rPr lang="zh-CN" altLang="en-US" sz="1800" kern="100" dirty="0">
                <a:effectLst/>
                <a:ea typeface="宋体" panose="02010600030101010101" pitchFamily="2" charset="-122"/>
                <a:cs typeface="Times New Roman" panose="02020603050405020304" pitchFamily="18" charset="0"/>
              </a:rPr>
              <a:t>。</a:t>
            </a:r>
            <a:endParaRPr lang="en-US" altLang="zh-CN" sz="1800" kern="100" dirty="0">
              <a:effectLst/>
              <a:ea typeface="宋体" panose="02010600030101010101" pitchFamily="2" charset="-122"/>
              <a:cs typeface="Times New Roman" panose="02020603050405020304" pitchFamily="18" charset="0"/>
            </a:endParaRPr>
          </a:p>
          <a:p>
            <a:r>
              <a:rPr lang="zh-CN" altLang="en-US" sz="1800" kern="100" dirty="0">
                <a:ea typeface="宋体" panose="02010600030101010101" pitchFamily="2" charset="-122"/>
                <a:cs typeface="Times New Roman" panose="02020603050405020304" pitchFamily="18" charset="0"/>
              </a:rPr>
              <a:t>增加卷积核的大小也可扩大视野</a:t>
            </a:r>
            <a:endParaRPr lang="en-US" altLang="zh-CN" sz="1800" kern="100" dirty="0">
              <a:ea typeface="宋体" panose="02010600030101010101" pitchFamily="2" charset="-122"/>
              <a:cs typeface="Times New Roman" panose="02020603050405020304" pitchFamily="18" charset="0"/>
            </a:endParaRPr>
          </a:p>
          <a:p>
            <a:r>
              <a:rPr lang="zh-CN" altLang="en-US" sz="1800" kern="100" dirty="0">
                <a:ea typeface="宋体" panose="02010600030101010101" pitchFamily="2" charset="-122"/>
                <a:cs typeface="Times New Roman" panose="02020603050405020304" pitchFamily="18" charset="0"/>
              </a:rPr>
              <a:t>在卷积之前进行汇聚操作也可扩大视野</a:t>
            </a:r>
            <a:endParaRPr lang="en-US" altLang="zh-CN" sz="1800" kern="100" dirty="0">
              <a:ea typeface="宋体" panose="02010600030101010101" pitchFamily="2" charset="-122"/>
              <a:cs typeface="Times New Roman" panose="02020603050405020304" pitchFamily="18" charset="0"/>
            </a:endParaRPr>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F69BE16C-E207-9788-B781-478CC1A606F6}"/>
              </a:ext>
            </a:extLst>
          </p:cNvPr>
          <p:cNvSpPr>
            <a:spLocks noChangeArrowheads="1"/>
          </p:cNvSpPr>
          <p:nvPr/>
        </p:nvSpPr>
        <p:spPr bwMode="auto">
          <a:xfrm>
            <a:off x="-180528" y="-171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B0E66752-34F3-2EF4-D979-924C7AAA560C}"/>
              </a:ext>
            </a:extLst>
          </p:cNvPr>
          <p:cNvGraphicFramePr>
            <a:graphicFrameLocks noChangeAspect="1"/>
          </p:cNvGraphicFramePr>
          <p:nvPr>
            <p:extLst>
              <p:ext uri="{D42A27DB-BD31-4B8C-83A1-F6EECF244321}">
                <p14:modId xmlns:p14="http://schemas.microsoft.com/office/powerpoint/2010/main" val="3814172033"/>
              </p:ext>
            </p:extLst>
          </p:nvPr>
        </p:nvGraphicFramePr>
        <p:xfrm>
          <a:off x="755576" y="1954986"/>
          <a:ext cx="6912768" cy="2698149"/>
        </p:xfrm>
        <a:graphic>
          <a:graphicData uri="http://schemas.openxmlformats.org/presentationml/2006/ole">
            <mc:AlternateContent xmlns:mc="http://schemas.openxmlformats.org/markup-compatibility/2006">
              <mc:Choice xmlns:v="urn:schemas-microsoft-com:vml" Requires="v">
                <p:oleObj name="Visio" r:id="rId3" imgW="3558985" imgH="1859950" progId="Visio.Drawing.11">
                  <p:embed/>
                </p:oleObj>
              </mc:Choice>
              <mc:Fallback>
                <p:oleObj name="Visio" r:id="rId3" imgW="3558985" imgH="185995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954986"/>
                        <a:ext cx="6912768" cy="2698149"/>
                      </a:xfrm>
                      <a:prstGeom prst="rect">
                        <a:avLst/>
                      </a:prstGeom>
                      <a:noFill/>
                    </p:spPr>
                  </p:pic>
                </p:oleObj>
              </mc:Fallback>
            </mc:AlternateContent>
          </a:graphicData>
        </a:graphic>
      </p:graphicFrame>
    </p:spTree>
    <p:extLst>
      <p:ext uri="{BB962C8B-B14F-4D97-AF65-F5344CB8AC3E}">
        <p14:creationId xmlns:p14="http://schemas.microsoft.com/office/powerpoint/2010/main" val="379648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69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276672" y="1328775"/>
            <a:ext cx="8229600" cy="428627"/>
          </a:xfrm>
          <a:ln>
            <a:solidFill>
              <a:srgbClr val="0070C0"/>
            </a:solidFill>
          </a:ln>
        </p:spPr>
        <p:txBody>
          <a:bodyPr/>
          <a:lstStyle/>
          <a:p>
            <a:r>
              <a:rPr lang="zh-CN" altLang="en-US" b="1" dirty="0"/>
              <a:t>卷积网络也可处理文本</a:t>
            </a:r>
            <a:endParaRPr lang="en-US" altLang="zh-CN" b="1" dirty="0"/>
          </a:p>
          <a:p>
            <a:r>
              <a:rPr lang="zh-CN" altLang="en-US" b="1" dirty="0"/>
              <a:t>使用卷积处理文本的一般步骤</a:t>
            </a:r>
            <a:endParaRPr lang="en-US" altLang="zh-CN" b="1" dirty="0"/>
          </a:p>
          <a:p>
            <a:pPr lvl="1"/>
            <a:r>
              <a:rPr lang="zh-CN" altLang="en-US" b="1" dirty="0"/>
              <a:t>词向量化（把词转换为独热编码或词嵌入）</a:t>
            </a:r>
            <a:endParaRPr lang="en-US" altLang="zh-CN" b="1" dirty="0"/>
          </a:p>
          <a:p>
            <a:pPr lvl="1"/>
            <a:r>
              <a:rPr lang="zh-CN" altLang="en-US" b="1" dirty="0"/>
              <a:t>设置卷积核（或过滤器</a:t>
            </a:r>
            <a:r>
              <a:rPr lang="en-US" altLang="zh-CN" b="1" dirty="0"/>
              <a:t>filter</a:t>
            </a:r>
            <a:r>
              <a:rPr lang="zh-CN" altLang="en-US" b="1" dirty="0"/>
              <a:t>）</a:t>
            </a:r>
            <a:endParaRPr lang="en-US" altLang="zh-CN" b="1" dirty="0"/>
          </a:p>
          <a:p>
            <a:pPr lvl="2"/>
            <a:r>
              <a:rPr lang="zh-CN" altLang="en-US" b="1" dirty="0"/>
              <a:t>卷积核的宽与词向量的宽一致</a:t>
            </a:r>
            <a:endParaRPr lang="en-US" altLang="zh-CN" b="1" dirty="0"/>
          </a:p>
          <a:p>
            <a:pPr lvl="2"/>
            <a:r>
              <a:rPr lang="zh-CN" altLang="en-US" b="1" dirty="0"/>
              <a:t>卷积核的高可以选择多种，如</a:t>
            </a:r>
            <a:r>
              <a:rPr lang="en-US" altLang="zh-CN" b="1" dirty="0"/>
              <a:t>2,3,4,5</a:t>
            </a:r>
            <a:r>
              <a:rPr lang="zh-CN" altLang="en-US" b="1" dirty="0"/>
              <a:t>等，，一般不取</a:t>
            </a:r>
            <a:r>
              <a:rPr lang="en-US" altLang="zh-CN" b="1" dirty="0"/>
              <a:t>1</a:t>
            </a:r>
            <a:r>
              <a:rPr lang="zh-CN" altLang="en-US" b="1" dirty="0"/>
              <a:t>，否则无法获取语句中词的前后依赖关系</a:t>
            </a:r>
            <a:endParaRPr lang="en-US" altLang="zh-CN" b="1" dirty="0"/>
          </a:p>
          <a:p>
            <a:pPr lvl="2"/>
            <a:r>
              <a:rPr lang="zh-CN" altLang="en-US" b="1" dirty="0"/>
              <a:t>可以多个卷积核（即多通道）</a:t>
            </a:r>
            <a:endParaRPr lang="en-US" altLang="zh-CN" b="1" dirty="0"/>
          </a:p>
          <a:p>
            <a:pPr lvl="1"/>
            <a:r>
              <a:rPr lang="zh-CN" altLang="en-US" b="1" dirty="0"/>
              <a:t>池化</a:t>
            </a:r>
            <a:endParaRPr lang="en-US" altLang="zh-CN" b="1" dirty="0"/>
          </a:p>
          <a:p>
            <a:pPr lvl="1"/>
            <a:r>
              <a:rPr lang="zh-CN" altLang="en-US" b="1" dirty="0"/>
              <a:t>全连接</a:t>
            </a:r>
            <a:endParaRPr lang="en-US" altLang="zh-CN" b="1" dirty="0"/>
          </a:p>
          <a:p>
            <a:pPr lvl="1"/>
            <a:r>
              <a:rPr lang="zh-CN" altLang="en-US" b="1" dirty="0"/>
              <a:t>使用</a:t>
            </a:r>
            <a:r>
              <a:rPr lang="en-US" altLang="zh-CN" b="1" dirty="0" err="1"/>
              <a:t>softmax</a:t>
            </a:r>
            <a:r>
              <a:rPr lang="zh-CN" altLang="en-US" b="1" dirty="0"/>
              <a:t>进行分类</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F69BE16C-E207-9788-B781-478CC1A606F6}"/>
              </a:ext>
            </a:extLst>
          </p:cNvPr>
          <p:cNvSpPr>
            <a:spLocks noChangeArrowheads="1"/>
          </p:cNvSpPr>
          <p:nvPr/>
        </p:nvSpPr>
        <p:spPr bwMode="auto">
          <a:xfrm>
            <a:off x="-180528" y="-171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67793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1</a:t>
            </a:r>
            <a:r>
              <a:rPr lang="zh-CN" altLang="en-US" sz="5400" dirty="0"/>
              <a:t>章 </a:t>
            </a:r>
            <a:r>
              <a:rPr lang="en-US" altLang="zh-CN" sz="5400" dirty="0"/>
              <a:t>NumPy</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7</a:t>
            </a:fld>
            <a:endParaRPr lang="zh-CN" altLang="en-US" sz="2400" dirty="0"/>
          </a:p>
        </p:txBody>
      </p:sp>
      <p:sp>
        <p:nvSpPr>
          <p:cNvPr id="829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5"/>
          <p:cNvSpPr txBox="1">
            <a:spLocks/>
          </p:cNvSpPr>
          <p:nvPr/>
        </p:nvSpPr>
        <p:spPr bwMode="auto">
          <a:xfrm>
            <a:off x="457200" y="1500175"/>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lang="zh-CN" altLang="en-US" sz="2600" dirty="0">
                <a:latin typeface="+mn-lt"/>
                <a:ea typeface="+mn-ea"/>
              </a:rPr>
              <a:t>可视化基本属性</a:t>
            </a:r>
            <a:endParaRPr lang="en-US" sz="2400" dirty="0"/>
          </a:p>
        </p:txBody>
      </p:sp>
      <p:pic>
        <p:nvPicPr>
          <p:cNvPr id="2" name="图片 1">
            <a:extLst>
              <a:ext uri="{FF2B5EF4-FFF2-40B4-BE49-F238E27FC236}">
                <a16:creationId xmlns:a16="http://schemas.microsoft.com/office/drawing/2014/main" id="{50BD0073-E0A2-252D-32FE-696B9E2B00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55576" y="2348880"/>
            <a:ext cx="7776864" cy="3975721"/>
          </a:xfrm>
          <a:prstGeom prst="rect">
            <a:avLst/>
          </a:prstGeom>
          <a:noFill/>
          <a:ln>
            <a:noFill/>
          </a:ln>
        </p:spPr>
      </p:pic>
    </p:spTree>
    <p:extLst>
      <p:ext uri="{BB962C8B-B14F-4D97-AF65-F5344CB8AC3E}">
        <p14:creationId xmlns:p14="http://schemas.microsoft.com/office/powerpoint/2010/main" val="41483369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70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276672" y="1328775"/>
            <a:ext cx="8229600" cy="428627"/>
          </a:xfrm>
          <a:ln>
            <a:solidFill>
              <a:srgbClr val="0070C0"/>
            </a:solidFill>
          </a:ln>
        </p:spPr>
        <p:txBody>
          <a:bodyPr/>
          <a:lstStyle/>
          <a:p>
            <a:r>
              <a:rPr lang="zh-CN" altLang="en-US" b="1" dirty="0"/>
              <a:t>利用卷积网络对文本进行分类</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F69BE16C-E207-9788-B781-478CC1A606F6}"/>
              </a:ext>
            </a:extLst>
          </p:cNvPr>
          <p:cNvSpPr>
            <a:spLocks noChangeArrowheads="1"/>
          </p:cNvSpPr>
          <p:nvPr/>
        </p:nvSpPr>
        <p:spPr bwMode="auto">
          <a:xfrm>
            <a:off x="-180528" y="-171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BFB2E989-35F9-E248-15AE-7BC731456F2E}"/>
              </a:ext>
            </a:extLst>
          </p:cNvPr>
          <p:cNvPicPr>
            <a:picLocks noChangeAspect="1"/>
          </p:cNvPicPr>
          <p:nvPr/>
        </p:nvPicPr>
        <p:blipFill>
          <a:blip r:embed="rId3"/>
          <a:stretch>
            <a:fillRect/>
          </a:stretch>
        </p:blipFill>
        <p:spPr>
          <a:xfrm>
            <a:off x="276672" y="1903347"/>
            <a:ext cx="8410128" cy="4453003"/>
          </a:xfrm>
          <a:prstGeom prst="rect">
            <a:avLst/>
          </a:prstGeom>
        </p:spPr>
      </p:pic>
    </p:spTree>
    <p:extLst>
      <p:ext uri="{BB962C8B-B14F-4D97-AF65-F5344CB8AC3E}">
        <p14:creationId xmlns:p14="http://schemas.microsoft.com/office/powerpoint/2010/main" val="2293620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71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276672" y="1328775"/>
            <a:ext cx="8229600" cy="428627"/>
          </a:xfrm>
          <a:ln>
            <a:solidFill>
              <a:srgbClr val="0070C0"/>
            </a:solidFill>
          </a:ln>
        </p:spPr>
        <p:txBody>
          <a:bodyPr/>
          <a:lstStyle/>
          <a:p>
            <a:r>
              <a:rPr lang="zh-CN" altLang="en-US" b="1" dirty="0"/>
              <a:t>利用卷积网络对文本进行分类示例</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F69BE16C-E207-9788-B781-478CC1A606F6}"/>
              </a:ext>
            </a:extLst>
          </p:cNvPr>
          <p:cNvSpPr>
            <a:spLocks noChangeArrowheads="1"/>
          </p:cNvSpPr>
          <p:nvPr/>
        </p:nvSpPr>
        <p:spPr bwMode="auto">
          <a:xfrm>
            <a:off x="-180528" y="-171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6" name="Picture 2" descr="在这里插入图片描述">
            <a:extLst>
              <a:ext uri="{FF2B5EF4-FFF2-40B4-BE49-F238E27FC236}">
                <a16:creationId xmlns:a16="http://schemas.microsoft.com/office/drawing/2014/main" id="{B20A3CB9-47B0-1AFF-680C-5A59A7525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916832"/>
            <a:ext cx="8110736"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040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72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28627"/>
          </a:xfrm>
          <a:ln>
            <a:solidFill>
              <a:srgbClr val="0070C0"/>
            </a:solidFill>
          </a:ln>
        </p:spPr>
        <p:txBody>
          <a:bodyPr/>
          <a:lstStyle/>
          <a:p>
            <a:r>
              <a:rPr lang="zh-CN" altLang="en-US" b="1" dirty="0"/>
              <a:t>现代典型网络</a:t>
            </a:r>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49889" name="Object 1"/>
          <p:cNvGraphicFramePr>
            <a:graphicFrameLocks noChangeAspect="1"/>
          </p:cNvGraphicFramePr>
          <p:nvPr/>
        </p:nvGraphicFramePr>
        <p:xfrm>
          <a:off x="500034" y="2071678"/>
          <a:ext cx="7358114" cy="4000528"/>
        </p:xfrm>
        <a:graphic>
          <a:graphicData uri="http://schemas.openxmlformats.org/presentationml/2006/ole">
            <mc:AlternateContent xmlns:mc="http://schemas.openxmlformats.org/markup-compatibility/2006">
              <mc:Choice xmlns:v="urn:schemas-microsoft-com:vml" Requires="v">
                <p:oleObj name="Visio" r:id="rId3" imgW="6802820" imgH="2914720" progId="Visio.Drawing.11">
                  <p:embed/>
                </p:oleObj>
              </mc:Choice>
              <mc:Fallback>
                <p:oleObj name="Visio" r:id="rId3" imgW="6802820" imgH="2914720"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34" y="2071678"/>
                        <a:ext cx="7358114" cy="4000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6</a:t>
            </a:r>
            <a:r>
              <a:rPr lang="zh-CN" altLang="en-US" sz="5400" dirty="0"/>
              <a:t>章 视觉处理基础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73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643469"/>
          </a:xfrm>
          <a:ln>
            <a:solidFill>
              <a:srgbClr val="0070C0"/>
            </a:solidFill>
          </a:ln>
        </p:spPr>
        <p:txBody>
          <a:bodyPr/>
          <a:lstStyle/>
          <a:p>
            <a:r>
              <a:rPr lang="zh-CN" altLang="en-US" b="1" dirty="0"/>
              <a:t>用五中不同方法实现</a:t>
            </a:r>
            <a:r>
              <a:rPr lang="en-US" altLang="zh-CN" b="1" dirty="0"/>
              <a:t>CIFAR-10</a:t>
            </a:r>
            <a:r>
              <a:rPr lang="zh-CN" altLang="en-US" b="1" dirty="0"/>
              <a:t>多分类任务性能稳步提升</a:t>
            </a:r>
            <a:endParaRPr lang="en-US" altLang="zh-CN" b="1" dirty="0"/>
          </a:p>
          <a:p>
            <a:pPr lvl="1"/>
            <a:r>
              <a:rPr lang="zh-CN" altLang="en-US" b="1" dirty="0"/>
              <a:t>一般卷积精度</a:t>
            </a:r>
            <a:r>
              <a:rPr lang="en-US" altLang="zh-CN" b="1" dirty="0"/>
              <a:t>65%</a:t>
            </a:r>
          </a:p>
          <a:p>
            <a:pPr lvl="1"/>
            <a:r>
              <a:rPr lang="zh-CN" altLang="en-US" b="1" dirty="0"/>
              <a:t>采用全局池化层，精度为</a:t>
            </a:r>
            <a:r>
              <a:rPr lang="en-US" altLang="zh-CN" b="1" dirty="0"/>
              <a:t>63%</a:t>
            </a:r>
            <a:r>
              <a:rPr lang="zh-CN" altLang="en-US" b="1" dirty="0"/>
              <a:t>左右，但参数却只有原来的</a:t>
            </a:r>
            <a:r>
              <a:rPr lang="en-US" altLang="zh-CN" b="1" dirty="0"/>
              <a:t>1/10</a:t>
            </a:r>
          </a:p>
          <a:p>
            <a:pPr lvl="1"/>
            <a:r>
              <a:rPr lang="zh-CN" altLang="en-US" b="1" dirty="0"/>
              <a:t>采用集成方法，精度达到</a:t>
            </a:r>
            <a:r>
              <a:rPr lang="en-US" altLang="zh-CN" b="1" dirty="0"/>
              <a:t>74%</a:t>
            </a:r>
          </a:p>
          <a:p>
            <a:pPr lvl="1"/>
            <a:r>
              <a:rPr lang="zh-CN" altLang="en-US" b="1" dirty="0"/>
              <a:t>使用现代经典网络，精度达到</a:t>
            </a:r>
            <a:r>
              <a:rPr lang="en-US" altLang="zh-CN" b="1" dirty="0"/>
              <a:t>90%</a:t>
            </a:r>
          </a:p>
          <a:p>
            <a:pPr lvl="1"/>
            <a:r>
              <a:rPr lang="zh-CN" altLang="en-US" b="1" dirty="0"/>
              <a:t>使用迁移方法</a:t>
            </a:r>
            <a:r>
              <a:rPr lang="en-US" altLang="zh-CN" b="1" dirty="0"/>
              <a:t>+</a:t>
            </a:r>
            <a:r>
              <a:rPr lang="zh-CN" altLang="en-US" b="1" dirty="0"/>
              <a:t>数据增强，精度达到</a:t>
            </a:r>
            <a:r>
              <a:rPr lang="en-US" altLang="zh-CN" b="1" dirty="0"/>
              <a:t>&gt;95%</a:t>
            </a:r>
          </a:p>
          <a:p>
            <a:pPr lvl="3"/>
            <a:endParaRPr lang="en-US" altLang="zh-CN" b="1" dirty="0"/>
          </a:p>
          <a:p>
            <a:pPr lvl="3"/>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74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643469"/>
          </a:xfrm>
          <a:ln>
            <a:solidFill>
              <a:srgbClr val="0070C0"/>
            </a:solidFill>
          </a:ln>
        </p:spPr>
        <p:txBody>
          <a:bodyPr/>
          <a:lstStyle/>
          <a:p>
            <a:r>
              <a:rPr lang="zh-CN" altLang="en-US" b="1" dirty="0"/>
              <a:t>循环神经网络解决的问题</a:t>
            </a:r>
            <a:endParaRPr lang="en-US" altLang="zh-CN" b="1" dirty="0"/>
          </a:p>
          <a:p>
            <a:pPr lvl="2"/>
            <a:r>
              <a:rPr lang="zh-CN" altLang="en-US" b="1" dirty="0"/>
              <a:t>卷积神经网络或全连接网络的局限性</a:t>
            </a:r>
            <a:endParaRPr lang="en-US" altLang="zh-CN" b="1" dirty="0"/>
          </a:p>
          <a:p>
            <a:pPr lvl="3"/>
            <a:r>
              <a:rPr lang="zh-CN" altLang="en-US" b="1" dirty="0"/>
              <a:t>同一层节点之间无关联，从而导致获取时序规则方面功能不足</a:t>
            </a:r>
            <a:endParaRPr lang="en-US" altLang="zh-CN" b="1" dirty="0"/>
          </a:p>
          <a:p>
            <a:pPr lvl="3"/>
            <a:r>
              <a:rPr lang="zh-CN" altLang="en-US" dirty="0"/>
              <a:t>输入和输出的维数都是固定的，不能任意改变。无法处理变长的序列数据</a:t>
            </a:r>
            <a:endParaRPr lang="en-US" altLang="zh-CN" b="1" dirty="0"/>
          </a:p>
          <a:p>
            <a:pPr lvl="2"/>
            <a:r>
              <a:rPr lang="zh-CN" altLang="en-US" b="1" dirty="0"/>
              <a:t>循环神经网络可以解决时序问题</a:t>
            </a:r>
            <a:endParaRPr lang="en-US" altLang="zh-CN" b="1" dirty="0"/>
          </a:p>
          <a:p>
            <a:pPr lvl="3"/>
            <a:r>
              <a:rPr lang="zh-CN" altLang="en-US" b="1" dirty="0"/>
              <a:t>基于语言模型（</a:t>
            </a:r>
            <a:r>
              <a:rPr lang="en-US" altLang="zh-CN" b="1" dirty="0"/>
              <a:t>LM</a:t>
            </a:r>
            <a:r>
              <a:rPr lang="zh-CN" altLang="en-US" b="1" dirty="0"/>
              <a:t>），故可以捕捉时序规则信息</a:t>
            </a:r>
            <a:endParaRPr lang="en-US" altLang="zh-CN" b="1" dirty="0"/>
          </a:p>
          <a:p>
            <a:pPr lvl="3"/>
            <a:r>
              <a:rPr lang="zh-CN" altLang="en-US" dirty="0"/>
              <a:t>循环神经网络通过使用带自反馈的神经元，能够处理任意长度的序列</a:t>
            </a:r>
            <a:endParaRPr lang="en-US" altLang="zh-CN" b="1" dirty="0"/>
          </a:p>
          <a:p>
            <a:pPr lvl="3"/>
            <a:r>
              <a:rPr lang="zh-CN" altLang="en-US" dirty="0"/>
              <a:t>循环神经网络已经被广泛应用在语音识别、语言模型以及自然语言生成等任务上</a:t>
            </a:r>
            <a:r>
              <a:rPr lang="zh-CN" altLang="en-US" b="1" dirty="0"/>
              <a:t>。</a:t>
            </a:r>
            <a:endParaRPr lang="en-US" altLang="zh-CN" b="1" dirty="0"/>
          </a:p>
          <a:p>
            <a:pPr lvl="2"/>
            <a:endParaRPr lang="en-US" altLang="zh-CN" b="1" dirty="0"/>
          </a:p>
          <a:p>
            <a:pPr lvl="3"/>
            <a:endParaRPr lang="en-US" altLang="zh-CN" b="1" dirty="0"/>
          </a:p>
          <a:p>
            <a:pPr lvl="3"/>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75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571503"/>
          </a:xfrm>
          <a:ln>
            <a:solidFill>
              <a:srgbClr val="0070C0"/>
            </a:solidFill>
          </a:ln>
        </p:spPr>
        <p:txBody>
          <a:bodyPr/>
          <a:lstStyle/>
          <a:p>
            <a:r>
              <a:rPr lang="zh-CN" altLang="en-US" b="1" dirty="0"/>
              <a:t>循环神经网络结构</a:t>
            </a:r>
            <a:endParaRPr lang="en-US" altLang="zh-CN" b="1" dirty="0"/>
          </a:p>
          <a:p>
            <a:pPr lvl="3"/>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56387" name="Picture 3"/>
          <p:cNvPicPr>
            <a:picLocks noChangeAspect="1" noChangeArrowheads="1"/>
          </p:cNvPicPr>
          <p:nvPr/>
        </p:nvPicPr>
        <p:blipFill>
          <a:blip r:embed="rId3"/>
          <a:srcRect/>
          <a:stretch>
            <a:fillRect/>
          </a:stretch>
        </p:blipFill>
        <p:spPr bwMode="auto">
          <a:xfrm>
            <a:off x="785787" y="5238772"/>
            <a:ext cx="6643733" cy="1333500"/>
          </a:xfrm>
          <a:prstGeom prst="rect">
            <a:avLst/>
          </a:prstGeom>
          <a:noFill/>
          <a:ln w="9525">
            <a:noFill/>
            <a:miter lim="800000"/>
            <a:headEnd/>
            <a:tailEnd/>
          </a:ln>
          <a:effectLst/>
        </p:spPr>
      </p:pic>
      <p:cxnSp>
        <p:nvCxnSpPr>
          <p:cNvPr id="13" name="直接连接符 12"/>
          <p:cNvCxnSpPr/>
          <p:nvPr/>
        </p:nvCxnSpPr>
        <p:spPr>
          <a:xfrm>
            <a:off x="714348" y="5143512"/>
            <a:ext cx="6715172" cy="1588"/>
          </a:xfrm>
          <a:prstGeom prst="line">
            <a:avLst/>
          </a:prstGeom>
          <a:ln w="50800" cmpd="dbl">
            <a:solidFill>
              <a:srgbClr val="0070C0"/>
            </a:solidFill>
          </a:ln>
        </p:spPr>
        <p:style>
          <a:lnRef idx="1">
            <a:schemeClr val="accent1"/>
          </a:lnRef>
          <a:fillRef idx="0">
            <a:schemeClr val="accent1"/>
          </a:fillRef>
          <a:effectRef idx="0">
            <a:schemeClr val="accent1"/>
          </a:effectRef>
          <a:fontRef idx="minor">
            <a:schemeClr val="tx1"/>
          </a:fontRef>
        </p:style>
      </p:cxnSp>
      <p:pic>
        <p:nvPicPr>
          <p:cNvPr id="656388" name="Picture 4"/>
          <p:cNvPicPr>
            <a:picLocks noChangeAspect="1" noChangeArrowheads="1"/>
          </p:cNvPicPr>
          <p:nvPr/>
        </p:nvPicPr>
        <p:blipFill>
          <a:blip r:embed="rId4"/>
          <a:srcRect/>
          <a:stretch>
            <a:fillRect/>
          </a:stretch>
        </p:blipFill>
        <p:spPr bwMode="auto">
          <a:xfrm>
            <a:off x="714348" y="2143117"/>
            <a:ext cx="6715172" cy="2786081"/>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76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928693"/>
          </a:xfrm>
          <a:ln>
            <a:solidFill>
              <a:srgbClr val="0070C0"/>
            </a:solidFill>
          </a:ln>
        </p:spPr>
        <p:txBody>
          <a:bodyPr/>
          <a:lstStyle/>
          <a:p>
            <a:r>
              <a:rPr lang="zh-CN" altLang="en-US" b="1" dirty="0"/>
              <a:t>循环神经网络梯度消失、爆炸问题</a:t>
            </a:r>
            <a:endParaRPr lang="en-US" altLang="zh-CN" b="1" dirty="0"/>
          </a:p>
          <a:p>
            <a:pPr lvl="2"/>
            <a:r>
              <a:rPr lang="zh-CN" altLang="en-US" b="1" dirty="0"/>
              <a:t>问题描述：以下为梯度更新表达式</a:t>
            </a:r>
            <a:endParaRPr lang="en-US" altLang="zh-CN" b="1" dirty="0"/>
          </a:p>
          <a:p>
            <a:pPr lvl="3"/>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3" name="直接连接符 12"/>
          <p:cNvCxnSpPr/>
          <p:nvPr/>
        </p:nvCxnSpPr>
        <p:spPr>
          <a:xfrm>
            <a:off x="500034" y="3857628"/>
            <a:ext cx="6715172" cy="1588"/>
          </a:xfrm>
          <a:prstGeom prst="line">
            <a:avLst/>
          </a:prstGeom>
          <a:ln w="50800" cmpd="dbl">
            <a:solidFill>
              <a:srgbClr val="0070C0"/>
            </a:solidFill>
          </a:ln>
        </p:spPr>
        <p:style>
          <a:lnRef idx="1">
            <a:schemeClr val="accent1"/>
          </a:lnRef>
          <a:fillRef idx="0">
            <a:schemeClr val="accent1"/>
          </a:fillRef>
          <a:effectRef idx="0">
            <a:schemeClr val="accent1"/>
          </a:effectRef>
          <a:fontRef idx="minor">
            <a:schemeClr val="tx1"/>
          </a:fontRef>
        </p:style>
      </p:cxnSp>
      <p:pic>
        <p:nvPicPr>
          <p:cNvPr id="660482" name="Picture 2"/>
          <p:cNvPicPr>
            <a:picLocks noChangeAspect="1" noChangeArrowheads="1"/>
          </p:cNvPicPr>
          <p:nvPr/>
        </p:nvPicPr>
        <p:blipFill>
          <a:blip r:embed="rId3"/>
          <a:srcRect/>
          <a:stretch>
            <a:fillRect/>
          </a:stretch>
        </p:blipFill>
        <p:spPr bwMode="auto">
          <a:xfrm>
            <a:off x="1357290" y="2500306"/>
            <a:ext cx="4838700" cy="1314450"/>
          </a:xfrm>
          <a:prstGeom prst="rect">
            <a:avLst/>
          </a:prstGeom>
          <a:noFill/>
          <a:ln w="9525">
            <a:noFill/>
            <a:miter lim="800000"/>
            <a:headEnd/>
            <a:tailEnd/>
          </a:ln>
          <a:effectLst/>
        </p:spPr>
      </p:pic>
      <p:sp>
        <p:nvSpPr>
          <p:cNvPr id="14" name="内容占位符 5"/>
          <p:cNvSpPr txBox="1">
            <a:spLocks/>
          </p:cNvSpPr>
          <p:nvPr/>
        </p:nvSpPr>
        <p:spPr bwMode="auto">
          <a:xfrm>
            <a:off x="609600" y="3929067"/>
            <a:ext cx="8229600" cy="2143139"/>
          </a:xfrm>
          <a:prstGeom prst="rect">
            <a:avLst/>
          </a:prstGeom>
          <a:noFill/>
          <a:ln w="9525">
            <a:solidFill>
              <a:srgbClr val="0070C0"/>
            </a:solidFill>
            <a:miter lim="800000"/>
            <a:headEnd/>
            <a:tailEnd/>
          </a:ln>
        </p:spPr>
        <p:txBody>
          <a:bodyPr vert="horz" wrap="square" lIns="91440" tIns="45720" rIns="91440" bIns="45720" numCol="1" anchor="t" anchorCtr="0" compatLnSpc="1">
            <a:prstTxWarp prst="textNoShape">
              <a:avLst/>
            </a:prstTxWarp>
          </a:bodyPr>
          <a:lstStyle/>
          <a:p>
            <a:pPr marL="914400" marR="0" lvl="2" indent="-246063" algn="l" defTabSz="914400" rtl="0" eaLnBrk="0" fontAlgn="base" latinLnBrk="0" hangingPunct="0">
              <a:lnSpc>
                <a:spcPct val="100000"/>
              </a:lnSpc>
              <a:spcBef>
                <a:spcPct val="20000"/>
              </a:spcBef>
              <a:spcAft>
                <a:spcPct val="0"/>
              </a:spcAft>
              <a:buClr>
                <a:schemeClr val="accent2"/>
              </a:buClr>
              <a:buSzPct val="70000"/>
              <a:buFont typeface="Wingdings 2" pitchFamily="18" charset="2"/>
              <a:buChar char=""/>
              <a:tabLst/>
              <a:defRPr/>
            </a:pPr>
            <a:r>
              <a:rPr lang="zh-CN" altLang="en-US" sz="2100" b="1" dirty="0">
                <a:latin typeface="+mn-lt"/>
                <a:ea typeface="+mn-ea"/>
              </a:rPr>
              <a:t>梯度消失：指梯度很小（几乎为</a:t>
            </a:r>
            <a:r>
              <a:rPr lang="en-US" altLang="zh-CN" sz="2100" b="1" dirty="0">
                <a:latin typeface="+mn-lt"/>
                <a:ea typeface="+mn-ea"/>
              </a:rPr>
              <a:t>0</a:t>
            </a:r>
            <a:r>
              <a:rPr lang="zh-CN" altLang="en-US" sz="2100" b="1" dirty="0">
                <a:latin typeface="+mn-lt"/>
                <a:ea typeface="+mn-ea"/>
              </a:rPr>
              <a:t>），则意味着无法更新参数</a:t>
            </a:r>
            <a:r>
              <a:rPr lang="en-US" altLang="zh-CN" sz="2100" b="1" dirty="0">
                <a:latin typeface="+mn-lt"/>
                <a:ea typeface="+mn-ea"/>
              </a:rPr>
              <a:t>w</a:t>
            </a:r>
          </a:p>
          <a:p>
            <a:pPr lvl="2" indent="-246063" eaLnBrk="0" hangingPunct="0">
              <a:spcBef>
                <a:spcPct val="20000"/>
              </a:spcBef>
              <a:buClr>
                <a:schemeClr val="accent2"/>
              </a:buClr>
              <a:buSzPct val="70000"/>
              <a:buFont typeface="Wingdings 2" pitchFamily="18" charset="2"/>
              <a:buChar char=""/>
            </a:pPr>
            <a:r>
              <a:rPr kumimoji="0" lang="zh-CN" altLang="en-US" sz="2100" b="1" i="0" u="none" strike="noStrike" kern="1200" cap="none" spc="0" normalizeH="0" baseline="0" noProof="0" dirty="0">
                <a:ln>
                  <a:noFill/>
                </a:ln>
                <a:solidFill>
                  <a:schemeClr val="tx1"/>
                </a:solidFill>
                <a:effectLst/>
                <a:uLnTx/>
                <a:uFillTx/>
                <a:latin typeface="+mn-lt"/>
                <a:ea typeface="+mn-ea"/>
                <a:cs typeface="+mn-cs"/>
              </a:rPr>
              <a:t>梯度爆炸：</a:t>
            </a:r>
            <a:r>
              <a:rPr lang="zh-CN" altLang="en-US" sz="2000" b="1" dirty="0"/>
              <a:t>指梯度很大，则意味着参数</a:t>
            </a:r>
            <a:r>
              <a:rPr lang="en-US" altLang="zh-CN" sz="2000" b="1" dirty="0"/>
              <a:t>w</a:t>
            </a:r>
            <a:r>
              <a:rPr lang="zh-CN" altLang="en-US" sz="2000" b="1" dirty="0"/>
              <a:t>一下子跨过最优点</a:t>
            </a:r>
            <a:endParaRPr lang="en-US" altLang="zh-CN" sz="2000" b="1" dirty="0"/>
          </a:p>
          <a:p>
            <a:pPr lvl="2" indent="-246063" eaLnBrk="0" hangingPunct="0">
              <a:spcBef>
                <a:spcPct val="20000"/>
              </a:spcBef>
              <a:buClr>
                <a:schemeClr val="accent2"/>
              </a:buClr>
              <a:buSzPct val="70000"/>
              <a:buFont typeface="Wingdings 2" pitchFamily="18" charset="2"/>
              <a:buChar cha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这两种情况都使训练难以收敛。</a:t>
            </a:r>
            <a:endParaRPr kumimoji="0" lang="en-US" altLang="zh-CN" sz="2000" b="1" i="0" u="none" strike="noStrike" kern="1200" cap="none" spc="0" normalizeH="0" baseline="0" noProof="0" dirty="0">
              <a:ln>
                <a:noFill/>
              </a:ln>
              <a:solidFill>
                <a:schemeClr val="tx1"/>
              </a:solidFill>
              <a:effectLst/>
              <a:uLnTx/>
              <a:uFillTx/>
              <a:latin typeface="+mn-lt"/>
              <a:ea typeface="+mn-ea"/>
              <a:cs typeface="+mn-cs"/>
            </a:endParaRPr>
          </a:p>
          <a:p>
            <a:pPr lvl="1" indent="-246063" eaLnBrk="0" hangingPunct="0">
              <a:spcBef>
                <a:spcPct val="20000"/>
              </a:spcBef>
              <a:buClr>
                <a:schemeClr val="accent2"/>
              </a:buClr>
              <a:buSzPct val="70000"/>
              <a:buFont typeface="Wingdings 2" pitchFamily="18" charset="2"/>
              <a:buChar char=""/>
            </a:pPr>
            <a:r>
              <a:rPr lang="zh-CN" altLang="en-US" sz="2600" b="1" dirty="0">
                <a:latin typeface="+mn-lt"/>
                <a:ea typeface="+mn-ea"/>
              </a:rPr>
              <a:t>如何引起的呢？</a:t>
            </a:r>
            <a:endParaRPr lang="en-US" altLang="zh-CN" sz="2600" b="1" dirty="0">
              <a:latin typeface="+mn-lt"/>
              <a:ea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77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571503"/>
          </a:xfrm>
          <a:ln>
            <a:solidFill>
              <a:srgbClr val="0070C0"/>
            </a:solidFill>
          </a:ln>
        </p:spPr>
        <p:txBody>
          <a:bodyPr/>
          <a:lstStyle/>
          <a:p>
            <a:r>
              <a:rPr lang="zh-CN" altLang="en-US" b="1" dirty="0"/>
              <a:t>造成循环神经网络梯度消失、爆炸问题的原因</a:t>
            </a:r>
            <a:endParaRPr lang="en-US" altLang="zh-CN" b="1" dirty="0"/>
          </a:p>
          <a:p>
            <a:endParaRPr lang="en-US" altLang="zh-CN" b="1" dirty="0"/>
          </a:p>
          <a:p>
            <a:pPr lvl="3"/>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61507" name="Picture 3"/>
          <p:cNvPicPr>
            <a:picLocks noChangeAspect="1" noChangeArrowheads="1"/>
          </p:cNvPicPr>
          <p:nvPr/>
        </p:nvPicPr>
        <p:blipFill>
          <a:blip r:embed="rId3"/>
          <a:srcRect/>
          <a:stretch>
            <a:fillRect/>
          </a:stretch>
        </p:blipFill>
        <p:spPr bwMode="auto">
          <a:xfrm>
            <a:off x="571472" y="2214554"/>
            <a:ext cx="7072362" cy="4143404"/>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78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737137"/>
          </a:xfrm>
          <a:ln>
            <a:solidFill>
              <a:srgbClr val="0070C0"/>
            </a:solidFill>
          </a:ln>
        </p:spPr>
        <p:txBody>
          <a:bodyPr/>
          <a:lstStyle/>
          <a:p>
            <a:r>
              <a:rPr lang="zh-CN" altLang="en-US" b="1" dirty="0"/>
              <a:t>如何解决循环神经网络梯度消失、爆炸问题等短时记忆问题？</a:t>
            </a:r>
            <a:endParaRPr lang="en-US" altLang="zh-CN" b="1" dirty="0"/>
          </a:p>
          <a:p>
            <a:pPr lvl="1"/>
            <a:r>
              <a:rPr lang="zh-CN" altLang="en-US" b="1" dirty="0"/>
              <a:t>解决梯度消失问题</a:t>
            </a:r>
            <a:endParaRPr lang="en-US" altLang="zh-CN" b="1" dirty="0"/>
          </a:p>
          <a:p>
            <a:pPr lvl="2"/>
            <a:r>
              <a:rPr lang="zh-CN" altLang="en-US" b="1" dirty="0"/>
              <a:t>从程序上解决</a:t>
            </a:r>
            <a:endParaRPr lang="en-US" altLang="zh-CN" b="1" dirty="0"/>
          </a:p>
          <a:p>
            <a:pPr lvl="4"/>
            <a:r>
              <a:rPr lang="zh-CN" altLang="en-US" b="1" dirty="0"/>
              <a:t>选择导数为</a:t>
            </a:r>
            <a:r>
              <a:rPr lang="en-US" altLang="zh-CN" b="1" dirty="0"/>
              <a:t>1</a:t>
            </a:r>
            <a:r>
              <a:rPr lang="zh-CN" altLang="en-US" b="1" dirty="0"/>
              <a:t>或</a:t>
            </a:r>
            <a:r>
              <a:rPr lang="en-US" altLang="zh-CN" b="1" dirty="0"/>
              <a:t>0</a:t>
            </a:r>
            <a:r>
              <a:rPr lang="zh-CN" altLang="en-US" b="1" dirty="0"/>
              <a:t>的激活函数，如</a:t>
            </a:r>
            <a:r>
              <a:rPr lang="en-US" altLang="zh-CN" b="1" dirty="0" err="1"/>
              <a:t>Relu</a:t>
            </a:r>
            <a:r>
              <a:rPr lang="zh-CN" altLang="en-US" b="1" dirty="0"/>
              <a:t>或者</a:t>
            </a:r>
            <a:r>
              <a:rPr lang="en-US" altLang="zh-CN" b="1" dirty="0" err="1"/>
              <a:t>LeakyRelu</a:t>
            </a:r>
            <a:r>
              <a:rPr lang="zh-CN" altLang="en-US" b="1" dirty="0"/>
              <a:t>代替</a:t>
            </a:r>
            <a:r>
              <a:rPr lang="en-US" altLang="zh-CN" b="1" dirty="0"/>
              <a:t>Sigmoid</a:t>
            </a:r>
            <a:r>
              <a:rPr lang="zh-CN" altLang="en-US" b="1" dirty="0"/>
              <a:t>或</a:t>
            </a:r>
            <a:r>
              <a:rPr lang="en-US" altLang="zh-CN" b="1" dirty="0" err="1"/>
              <a:t>Tanh</a:t>
            </a:r>
            <a:r>
              <a:rPr lang="zh-CN" altLang="en-US" b="1" dirty="0"/>
              <a:t>等</a:t>
            </a:r>
            <a:endParaRPr lang="en-US" altLang="zh-CN" b="1" dirty="0"/>
          </a:p>
          <a:p>
            <a:pPr lvl="2"/>
            <a:r>
              <a:rPr lang="zh-CN" altLang="en-US" b="1" dirty="0"/>
              <a:t>从结构上解决</a:t>
            </a:r>
            <a:endParaRPr lang="en-US" altLang="zh-CN" b="1" dirty="0"/>
          </a:p>
          <a:p>
            <a:pPr lvl="4"/>
            <a:r>
              <a:rPr lang="zh-CN" altLang="en-US" b="1" dirty="0"/>
              <a:t>使用</a:t>
            </a:r>
            <a:r>
              <a:rPr lang="en-US" altLang="zh-CN" b="1" dirty="0"/>
              <a:t>LSTM</a:t>
            </a:r>
            <a:r>
              <a:rPr lang="zh-CN" altLang="en-US" b="1" dirty="0"/>
              <a:t>或</a:t>
            </a:r>
            <a:r>
              <a:rPr lang="en-US" altLang="zh-CN" b="1" dirty="0"/>
              <a:t>GRU</a:t>
            </a:r>
            <a:r>
              <a:rPr lang="zh-CN" altLang="en-US" b="1" dirty="0"/>
              <a:t>等改进型循环神经网络，在复合函数之外添加线性表示</a:t>
            </a:r>
            <a:r>
              <a:rPr lang="en-US" altLang="zh-CN" b="1" dirty="0"/>
              <a:t>(</a:t>
            </a:r>
            <a:r>
              <a:rPr lang="zh-CN" altLang="en-US" b="1" dirty="0"/>
              <a:t>如</a:t>
            </a:r>
            <a:r>
              <a:rPr lang="en-US" altLang="zh-CN" b="1" dirty="0"/>
              <a:t>:</a:t>
            </a:r>
            <a:r>
              <a:rPr lang="en-US" altLang="zh-CN" b="1" dirty="0" err="1"/>
              <a:t>h</a:t>
            </a:r>
            <a:r>
              <a:rPr lang="en-US" altLang="zh-CN" sz="1200" b="1" dirty="0" err="1"/>
              <a:t>t</a:t>
            </a:r>
            <a:r>
              <a:rPr lang="en-US" altLang="zh-CN" b="1" dirty="0"/>
              <a:t>=h</a:t>
            </a:r>
            <a:r>
              <a:rPr lang="en-US" altLang="zh-CN" sz="1200" b="1" dirty="0"/>
              <a:t>t-1</a:t>
            </a:r>
            <a:r>
              <a:rPr lang="en-US" altLang="zh-CN" b="1" dirty="0"/>
              <a:t>+f(x</a:t>
            </a:r>
            <a:r>
              <a:rPr lang="en-US" altLang="zh-CN" sz="1200" b="1" dirty="0"/>
              <a:t>t</a:t>
            </a:r>
            <a:r>
              <a:rPr lang="en-US" altLang="zh-CN" b="1" dirty="0"/>
              <a:t>,h</a:t>
            </a:r>
            <a:r>
              <a:rPr lang="en-US" altLang="zh-CN" sz="1200" b="1" dirty="0"/>
              <a:t>t-1</a:t>
            </a:r>
            <a:r>
              <a:rPr lang="en-US" altLang="zh-CN" b="1" dirty="0"/>
              <a:t>))</a:t>
            </a:r>
          </a:p>
          <a:p>
            <a:pPr lvl="4"/>
            <a:r>
              <a:rPr lang="zh-CN" altLang="en-US" b="1" dirty="0"/>
              <a:t>这样在反向传播中导数将不会随深度而逐渐变小。</a:t>
            </a:r>
            <a:endParaRPr lang="en-US" altLang="zh-CN" b="1" dirty="0"/>
          </a:p>
          <a:p>
            <a:pPr lvl="1"/>
            <a:r>
              <a:rPr lang="zh-CN" altLang="en-US" b="1" dirty="0"/>
              <a:t>解决梯度爆炸问题</a:t>
            </a:r>
            <a:endParaRPr lang="en-US" altLang="zh-CN" b="1" dirty="0"/>
          </a:p>
          <a:p>
            <a:pPr lvl="2"/>
            <a:r>
              <a:rPr lang="zh-CN" altLang="en-US" b="1" dirty="0"/>
              <a:t>使用调参方法，如限制梯度必须小于某个阈值，如果大于这个阈值，就取这个阈值进行更新。</a:t>
            </a:r>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79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500065"/>
          </a:xfrm>
          <a:ln>
            <a:solidFill>
              <a:srgbClr val="0070C0"/>
            </a:solidFill>
          </a:ln>
        </p:spPr>
        <p:txBody>
          <a:bodyPr/>
          <a:lstStyle/>
          <a:p>
            <a:r>
              <a:rPr lang="en-US" altLang="zh-CN" b="1" dirty="0"/>
              <a:t>LSTM</a:t>
            </a:r>
            <a:r>
              <a:rPr lang="zh-CN" altLang="en-US" b="1" dirty="0"/>
              <a:t>架构</a:t>
            </a:r>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a:blip r:embed="rId3"/>
          <a:srcRect/>
          <a:stretch>
            <a:fillRect/>
          </a:stretch>
        </p:blipFill>
        <p:spPr bwMode="auto">
          <a:xfrm>
            <a:off x="500034" y="2143116"/>
            <a:ext cx="7643866" cy="3643338"/>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1</a:t>
            </a:r>
            <a:r>
              <a:rPr lang="zh-CN" altLang="en-US" sz="5400" dirty="0"/>
              <a:t>章 </a:t>
            </a:r>
            <a:r>
              <a:rPr lang="en-US" altLang="zh-CN" sz="5400" dirty="0"/>
              <a:t>NumPy</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8</a:t>
            </a:fld>
            <a:endParaRPr lang="zh-CN" altLang="en-US" sz="2400" dirty="0"/>
          </a:p>
        </p:txBody>
      </p:sp>
      <p:sp>
        <p:nvSpPr>
          <p:cNvPr id="829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5"/>
          <p:cNvSpPr txBox="1">
            <a:spLocks/>
          </p:cNvSpPr>
          <p:nvPr/>
        </p:nvSpPr>
        <p:spPr bwMode="auto">
          <a:xfrm>
            <a:off x="457200" y="1500175"/>
            <a:ext cx="8229600" cy="4824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lang="zh-CN" altLang="en-US" sz="2600" dirty="0">
                <a:latin typeface="+mn-lt"/>
                <a:ea typeface="+mn-ea"/>
              </a:rPr>
              <a:t>常用函数</a:t>
            </a:r>
            <a:endParaRPr lang="en-US" altLang="zh-CN" sz="2600" dirty="0">
              <a:latin typeface="+mn-lt"/>
              <a:ea typeface="+mn-ea"/>
            </a:endParaRPr>
          </a:p>
          <a:p>
            <a:pPr marL="1187450" lvl="2" indent="-273050" eaLnBrk="0" hangingPunct="0">
              <a:spcBef>
                <a:spcPct val="20000"/>
              </a:spcBef>
              <a:buClr>
                <a:srgbClr val="0BD0D9"/>
              </a:buClr>
              <a:buSzPct val="95000"/>
              <a:buFont typeface="Wingdings 2" pitchFamily="18" charset="2"/>
              <a:buChar char=""/>
              <a:defRPr/>
            </a:pPr>
            <a:r>
              <a:rPr lang="en-US" altLang="zh-CN" sz="2100" dirty="0" err="1">
                <a:latin typeface="+mn-lt"/>
                <a:ea typeface="+mn-ea"/>
              </a:rPr>
              <a:t>np.arange</a:t>
            </a:r>
            <a:r>
              <a:rPr lang="en-US" altLang="zh-CN" sz="2100" dirty="0">
                <a:latin typeface="+mn-lt"/>
                <a:ea typeface="+mn-ea"/>
              </a:rPr>
              <a:t>(0,7,1,dtype=np.int16) # 0</a:t>
            </a:r>
            <a:r>
              <a:rPr lang="zh-CN" altLang="en-US" sz="2100" dirty="0">
                <a:latin typeface="+mn-lt"/>
                <a:ea typeface="+mn-ea"/>
              </a:rPr>
              <a:t>为起点，间隔为</a:t>
            </a:r>
            <a:r>
              <a:rPr lang="en-US" altLang="zh-CN" sz="2100" dirty="0">
                <a:latin typeface="+mn-lt"/>
                <a:ea typeface="+mn-ea"/>
              </a:rPr>
              <a:t>1</a:t>
            </a:r>
            <a:r>
              <a:rPr lang="zh-CN" altLang="en-US" sz="2100" dirty="0">
                <a:latin typeface="+mn-lt"/>
                <a:ea typeface="+mn-ea"/>
              </a:rPr>
              <a:t>时可缺省</a:t>
            </a:r>
            <a:r>
              <a:rPr lang="en-US" altLang="zh-CN" sz="2100" dirty="0">
                <a:latin typeface="+mn-lt"/>
                <a:ea typeface="+mn-ea"/>
              </a:rPr>
              <a:t>(</a:t>
            </a:r>
            <a:r>
              <a:rPr lang="zh-CN" altLang="en-US" sz="2100" dirty="0">
                <a:latin typeface="+mn-lt"/>
                <a:ea typeface="+mn-ea"/>
              </a:rPr>
              <a:t>引起歧义下不可缺省</a:t>
            </a:r>
            <a:r>
              <a:rPr lang="en-US" altLang="zh-CN" sz="2100" dirty="0">
                <a:latin typeface="+mn-lt"/>
                <a:ea typeface="+mn-ea"/>
              </a:rPr>
              <a:t>)</a:t>
            </a:r>
          </a:p>
          <a:p>
            <a:pPr marL="1187450" lvl="2" indent="-273050" eaLnBrk="0" hangingPunct="0">
              <a:spcBef>
                <a:spcPct val="20000"/>
              </a:spcBef>
              <a:buClr>
                <a:srgbClr val="0BD0D9"/>
              </a:buClr>
              <a:buSzPct val="95000"/>
              <a:buFont typeface="Wingdings 2" pitchFamily="18" charset="2"/>
              <a:buChar char=""/>
              <a:defRPr/>
            </a:pPr>
            <a:r>
              <a:rPr lang="en-US" altLang="zh-CN" sz="2100" dirty="0" err="1">
                <a:latin typeface="+mn-lt"/>
                <a:ea typeface="+mn-ea"/>
              </a:rPr>
              <a:t>np.ones</a:t>
            </a:r>
            <a:r>
              <a:rPr lang="en-US" altLang="zh-CN" sz="2100" dirty="0">
                <a:latin typeface="+mn-lt"/>
                <a:ea typeface="+mn-ea"/>
              </a:rPr>
              <a:t>((2,3),</a:t>
            </a:r>
            <a:r>
              <a:rPr lang="en-US" altLang="zh-CN" sz="2100" dirty="0" err="1">
                <a:latin typeface="+mn-lt"/>
                <a:ea typeface="+mn-ea"/>
              </a:rPr>
              <a:t>dtype</a:t>
            </a:r>
            <a:r>
              <a:rPr lang="en-US" altLang="zh-CN" sz="2100" dirty="0">
                <a:latin typeface="+mn-lt"/>
                <a:ea typeface="+mn-ea"/>
              </a:rPr>
              <a:t>=np.int16) # 2</a:t>
            </a:r>
            <a:r>
              <a:rPr lang="zh-CN" altLang="en-US" sz="2100" dirty="0">
                <a:latin typeface="+mn-lt"/>
                <a:ea typeface="+mn-ea"/>
              </a:rPr>
              <a:t>行，</a:t>
            </a:r>
            <a:r>
              <a:rPr lang="en-US" altLang="zh-CN" sz="2100" dirty="0">
                <a:latin typeface="+mn-lt"/>
                <a:ea typeface="+mn-ea"/>
              </a:rPr>
              <a:t>3</a:t>
            </a:r>
            <a:r>
              <a:rPr lang="zh-CN" altLang="en-US" sz="2100" dirty="0">
                <a:latin typeface="+mn-lt"/>
                <a:ea typeface="+mn-ea"/>
              </a:rPr>
              <a:t>列，全</a:t>
            </a:r>
            <a:r>
              <a:rPr lang="en-US" altLang="zh-CN" sz="2100" dirty="0">
                <a:latin typeface="+mn-lt"/>
                <a:ea typeface="+mn-ea"/>
              </a:rPr>
              <a:t>1</a:t>
            </a:r>
            <a:r>
              <a:rPr lang="zh-CN" altLang="en-US" sz="2100" dirty="0">
                <a:latin typeface="+mn-lt"/>
                <a:ea typeface="+mn-ea"/>
              </a:rPr>
              <a:t>，指定数据类型</a:t>
            </a:r>
          </a:p>
          <a:p>
            <a:pPr marL="1187450" lvl="2" indent="-273050" eaLnBrk="0" hangingPunct="0">
              <a:spcBef>
                <a:spcPct val="20000"/>
              </a:spcBef>
              <a:buClr>
                <a:srgbClr val="0BD0D9"/>
              </a:buClr>
              <a:buSzPct val="95000"/>
              <a:buFont typeface="Wingdings 2" pitchFamily="18" charset="2"/>
              <a:buChar char=""/>
              <a:defRPr/>
            </a:pPr>
            <a:r>
              <a:rPr lang="en-US" altLang="zh-CN" sz="2100" dirty="0" err="1">
                <a:latin typeface="+mn-lt"/>
                <a:ea typeface="+mn-ea"/>
              </a:rPr>
              <a:t>np.zeros</a:t>
            </a:r>
            <a:r>
              <a:rPr lang="en-US" altLang="zh-CN" sz="2100" dirty="0">
                <a:latin typeface="+mn-lt"/>
                <a:ea typeface="+mn-ea"/>
              </a:rPr>
              <a:t>((2,3)) # 2</a:t>
            </a:r>
            <a:r>
              <a:rPr lang="zh-CN" altLang="en-US" sz="2100" dirty="0">
                <a:latin typeface="+mn-lt"/>
                <a:ea typeface="+mn-ea"/>
              </a:rPr>
              <a:t>行，</a:t>
            </a:r>
            <a:r>
              <a:rPr lang="en-US" altLang="zh-CN" sz="2100" dirty="0">
                <a:latin typeface="+mn-lt"/>
                <a:ea typeface="+mn-ea"/>
              </a:rPr>
              <a:t>3</a:t>
            </a:r>
            <a:r>
              <a:rPr lang="zh-CN" altLang="en-US" sz="2100" dirty="0">
                <a:latin typeface="+mn-lt"/>
                <a:ea typeface="+mn-ea"/>
              </a:rPr>
              <a:t>列，全</a:t>
            </a:r>
            <a:r>
              <a:rPr lang="en-US" altLang="zh-CN" sz="2100" dirty="0">
                <a:latin typeface="+mn-lt"/>
                <a:ea typeface="+mn-ea"/>
              </a:rPr>
              <a:t>0</a:t>
            </a:r>
          </a:p>
          <a:p>
            <a:pPr marL="1187450" lvl="2" indent="-273050" eaLnBrk="0" hangingPunct="0">
              <a:spcBef>
                <a:spcPct val="20000"/>
              </a:spcBef>
              <a:buClr>
                <a:srgbClr val="0BD0D9"/>
              </a:buClr>
              <a:buSzPct val="95000"/>
              <a:buFont typeface="Wingdings 2" pitchFamily="18" charset="2"/>
              <a:buChar char=""/>
              <a:defRPr/>
            </a:pPr>
            <a:r>
              <a:rPr lang="en-US" altLang="zh-CN" sz="2100" dirty="0" err="1">
                <a:latin typeface="+mn-lt"/>
                <a:ea typeface="+mn-ea"/>
              </a:rPr>
              <a:t>np.empty</a:t>
            </a:r>
            <a:r>
              <a:rPr lang="en-US" altLang="zh-CN" sz="2100" dirty="0">
                <a:latin typeface="+mn-lt"/>
                <a:ea typeface="+mn-ea"/>
              </a:rPr>
              <a:t>((2,3)) #</a:t>
            </a:r>
            <a:r>
              <a:rPr lang="zh-CN" altLang="en-US" sz="2100" dirty="0">
                <a:latin typeface="+mn-lt"/>
                <a:ea typeface="+mn-ea"/>
              </a:rPr>
              <a:t>值取决于内存</a:t>
            </a:r>
          </a:p>
          <a:p>
            <a:pPr marL="1187450" lvl="2" indent="-273050" eaLnBrk="0" hangingPunct="0">
              <a:spcBef>
                <a:spcPct val="20000"/>
              </a:spcBef>
              <a:buClr>
                <a:srgbClr val="0BD0D9"/>
              </a:buClr>
              <a:buSzPct val="95000"/>
              <a:buFont typeface="Wingdings 2" pitchFamily="18" charset="2"/>
              <a:buChar char=""/>
              <a:defRPr/>
            </a:pPr>
            <a:r>
              <a:rPr lang="en-US" altLang="zh-CN" sz="2100" dirty="0" err="1">
                <a:latin typeface="+mn-lt"/>
                <a:ea typeface="+mn-ea"/>
              </a:rPr>
              <a:t>np.arange</a:t>
            </a:r>
            <a:r>
              <a:rPr lang="en-US" altLang="zh-CN" sz="2100" dirty="0">
                <a:latin typeface="+mn-lt"/>
                <a:ea typeface="+mn-ea"/>
              </a:rPr>
              <a:t>(0,10,2) # </a:t>
            </a:r>
            <a:r>
              <a:rPr lang="zh-CN" altLang="en-US" sz="2100" dirty="0">
                <a:latin typeface="+mn-lt"/>
                <a:ea typeface="+mn-ea"/>
              </a:rPr>
              <a:t>起点为</a:t>
            </a:r>
            <a:r>
              <a:rPr lang="en-US" altLang="zh-CN" sz="2100" dirty="0">
                <a:latin typeface="+mn-lt"/>
                <a:ea typeface="+mn-ea"/>
              </a:rPr>
              <a:t>0</a:t>
            </a:r>
            <a:r>
              <a:rPr lang="zh-CN" altLang="en-US" sz="2100" dirty="0">
                <a:latin typeface="+mn-lt"/>
                <a:ea typeface="+mn-ea"/>
              </a:rPr>
              <a:t>，不超过</a:t>
            </a:r>
            <a:r>
              <a:rPr lang="en-US" altLang="zh-CN" sz="2100" dirty="0">
                <a:latin typeface="+mn-lt"/>
                <a:ea typeface="+mn-ea"/>
              </a:rPr>
              <a:t>10</a:t>
            </a:r>
            <a:r>
              <a:rPr lang="zh-CN" altLang="en-US" sz="2100" dirty="0">
                <a:latin typeface="+mn-lt"/>
                <a:ea typeface="+mn-ea"/>
              </a:rPr>
              <a:t>，步长为</a:t>
            </a:r>
            <a:r>
              <a:rPr lang="en-US" altLang="zh-CN" sz="2100" dirty="0">
                <a:latin typeface="+mn-lt"/>
                <a:ea typeface="+mn-ea"/>
              </a:rPr>
              <a:t>2</a:t>
            </a:r>
          </a:p>
          <a:p>
            <a:pPr marL="1187450" lvl="2" indent="-273050" eaLnBrk="0" hangingPunct="0">
              <a:spcBef>
                <a:spcPct val="20000"/>
              </a:spcBef>
              <a:buClr>
                <a:srgbClr val="0BD0D9"/>
              </a:buClr>
              <a:buSzPct val="95000"/>
              <a:buFont typeface="Wingdings 2" pitchFamily="18" charset="2"/>
              <a:buChar char=""/>
              <a:defRPr/>
            </a:pPr>
            <a:r>
              <a:rPr lang="en-US" altLang="zh-CN" sz="2100" dirty="0" err="1">
                <a:latin typeface="+mn-lt"/>
                <a:ea typeface="+mn-ea"/>
              </a:rPr>
              <a:t>np.linspace</a:t>
            </a:r>
            <a:r>
              <a:rPr lang="en-US" altLang="zh-CN" sz="2100" dirty="0">
                <a:latin typeface="+mn-lt"/>
                <a:ea typeface="+mn-ea"/>
              </a:rPr>
              <a:t>(-1,2,5) # </a:t>
            </a:r>
            <a:r>
              <a:rPr lang="zh-CN" altLang="en-US" sz="2100" dirty="0">
                <a:latin typeface="+mn-lt"/>
                <a:ea typeface="+mn-ea"/>
              </a:rPr>
              <a:t>起点为</a:t>
            </a:r>
            <a:r>
              <a:rPr lang="en-US" altLang="zh-CN" sz="2100" dirty="0">
                <a:latin typeface="+mn-lt"/>
                <a:ea typeface="+mn-ea"/>
              </a:rPr>
              <a:t>-1</a:t>
            </a:r>
            <a:r>
              <a:rPr lang="zh-CN" altLang="en-US" sz="2100" dirty="0">
                <a:latin typeface="+mn-lt"/>
                <a:ea typeface="+mn-ea"/>
              </a:rPr>
              <a:t>，终点为</a:t>
            </a:r>
            <a:r>
              <a:rPr lang="en-US" altLang="zh-CN" sz="2100" dirty="0">
                <a:latin typeface="+mn-lt"/>
                <a:ea typeface="+mn-ea"/>
              </a:rPr>
              <a:t>2</a:t>
            </a:r>
            <a:r>
              <a:rPr lang="zh-CN" altLang="en-US" sz="2100" dirty="0">
                <a:latin typeface="+mn-lt"/>
                <a:ea typeface="+mn-ea"/>
              </a:rPr>
              <a:t>，取</a:t>
            </a:r>
            <a:r>
              <a:rPr lang="en-US" altLang="zh-CN" sz="2100" dirty="0">
                <a:latin typeface="+mn-lt"/>
                <a:ea typeface="+mn-ea"/>
              </a:rPr>
              <a:t>5</a:t>
            </a:r>
            <a:r>
              <a:rPr lang="zh-CN" altLang="en-US" sz="2100" dirty="0">
                <a:latin typeface="+mn-lt"/>
                <a:ea typeface="+mn-ea"/>
              </a:rPr>
              <a:t>个点</a:t>
            </a:r>
          </a:p>
          <a:p>
            <a:pPr marL="1187450" lvl="2" indent="-273050" eaLnBrk="0" hangingPunct="0">
              <a:spcBef>
                <a:spcPct val="20000"/>
              </a:spcBef>
              <a:buClr>
                <a:srgbClr val="0BD0D9"/>
              </a:buClr>
              <a:buSzPct val="95000"/>
              <a:buFont typeface="Wingdings 2" pitchFamily="18" charset="2"/>
              <a:buChar char=""/>
              <a:defRPr/>
            </a:pPr>
            <a:r>
              <a:rPr lang="en-US" altLang="zh-CN" sz="2100" dirty="0" err="1">
                <a:latin typeface="+mn-lt"/>
                <a:ea typeface="+mn-ea"/>
              </a:rPr>
              <a:t>np.random.randint</a:t>
            </a:r>
            <a:r>
              <a:rPr lang="en-US" altLang="zh-CN" sz="2100" dirty="0">
                <a:latin typeface="+mn-lt"/>
                <a:ea typeface="+mn-ea"/>
              </a:rPr>
              <a:t>(0,10,(2,3)) # </a:t>
            </a:r>
            <a:r>
              <a:rPr lang="zh-CN" altLang="en-US" sz="2100" dirty="0">
                <a:latin typeface="+mn-lt"/>
                <a:ea typeface="+mn-ea"/>
              </a:rPr>
              <a:t>大于等于</a:t>
            </a:r>
            <a:r>
              <a:rPr lang="en-US" altLang="zh-CN" sz="2100" dirty="0">
                <a:latin typeface="+mn-lt"/>
                <a:ea typeface="+mn-ea"/>
              </a:rPr>
              <a:t>0</a:t>
            </a:r>
            <a:r>
              <a:rPr lang="zh-CN" altLang="en-US" sz="2100" dirty="0">
                <a:latin typeface="+mn-lt"/>
                <a:ea typeface="+mn-ea"/>
              </a:rPr>
              <a:t>，小于</a:t>
            </a:r>
            <a:r>
              <a:rPr lang="en-US" altLang="zh-CN" sz="2100" dirty="0">
                <a:latin typeface="+mn-lt"/>
                <a:ea typeface="+mn-ea"/>
              </a:rPr>
              <a:t>10</a:t>
            </a:r>
            <a:r>
              <a:rPr lang="zh-CN" altLang="en-US" sz="2100" dirty="0">
                <a:latin typeface="+mn-lt"/>
                <a:ea typeface="+mn-ea"/>
              </a:rPr>
              <a:t>，</a:t>
            </a:r>
            <a:r>
              <a:rPr lang="en-US" altLang="zh-CN" sz="2100" dirty="0">
                <a:latin typeface="+mn-lt"/>
                <a:ea typeface="+mn-ea"/>
              </a:rPr>
              <a:t>2</a:t>
            </a:r>
            <a:r>
              <a:rPr lang="zh-CN" altLang="en-US" sz="2100" dirty="0">
                <a:latin typeface="+mn-lt"/>
                <a:ea typeface="+mn-ea"/>
              </a:rPr>
              <a:t>行</a:t>
            </a:r>
            <a:r>
              <a:rPr lang="en-US" altLang="zh-CN" sz="2100" dirty="0">
                <a:latin typeface="+mn-lt"/>
                <a:ea typeface="+mn-ea"/>
              </a:rPr>
              <a:t>3</a:t>
            </a:r>
            <a:r>
              <a:rPr lang="zh-CN" altLang="en-US" sz="2100" dirty="0">
                <a:latin typeface="+mn-lt"/>
                <a:ea typeface="+mn-ea"/>
              </a:rPr>
              <a:t>列的随机整数</a:t>
            </a:r>
            <a:endParaRPr lang="en-US" sz="2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80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429155"/>
          </a:xfrm>
          <a:ln>
            <a:solidFill>
              <a:srgbClr val="0070C0"/>
            </a:solidFill>
          </a:ln>
        </p:spPr>
        <p:txBody>
          <a:bodyPr/>
          <a:lstStyle/>
          <a:p>
            <a:r>
              <a:rPr lang="en-US" altLang="zh-CN" b="1" dirty="0"/>
              <a:t>LSTM</a:t>
            </a:r>
            <a:r>
              <a:rPr lang="zh-CN" altLang="en-US" b="1" dirty="0"/>
              <a:t>（或</a:t>
            </a:r>
            <a:r>
              <a:rPr lang="en-US" altLang="zh-CN" b="1" dirty="0"/>
              <a:t>GRU</a:t>
            </a:r>
            <a:r>
              <a:rPr lang="zh-CN" altLang="en-US" b="1" dirty="0"/>
              <a:t>）解决短期记忆问题</a:t>
            </a:r>
            <a:endParaRPr lang="en-US" altLang="zh-CN" b="1" dirty="0"/>
          </a:p>
          <a:p>
            <a:pPr lvl="2"/>
            <a:r>
              <a:rPr lang="zh-CN" altLang="en-US" b="1" dirty="0"/>
              <a:t>图中</a:t>
            </a:r>
            <a:r>
              <a:rPr lang="en-US" altLang="zh-CN" b="1" dirty="0"/>
              <a:t>C</a:t>
            </a:r>
            <a:r>
              <a:rPr lang="en-US" altLang="zh-CN" sz="1600" b="1" dirty="0"/>
              <a:t>t</a:t>
            </a:r>
            <a:r>
              <a:rPr lang="zh-CN" altLang="en-US" b="1" dirty="0"/>
              <a:t>表示长期记忆</a:t>
            </a:r>
            <a:r>
              <a:rPr lang="zh-CN" altLang="en-US" sz="1600" b="1" dirty="0"/>
              <a:t>，</a:t>
            </a:r>
            <a:r>
              <a:rPr lang="en-US" altLang="zh-CN" sz="1600" b="1" dirty="0"/>
              <a:t> </a:t>
            </a:r>
            <a:r>
              <a:rPr lang="en-US" altLang="zh-CN" b="1" dirty="0"/>
              <a:t>h</a:t>
            </a:r>
            <a:r>
              <a:rPr lang="en-US" altLang="zh-CN" sz="1400" b="1" dirty="0"/>
              <a:t>t</a:t>
            </a:r>
            <a:r>
              <a:rPr lang="zh-CN" altLang="en-US" b="1" dirty="0"/>
              <a:t>相当于短时记忆。</a:t>
            </a:r>
            <a:endParaRPr lang="en-US" altLang="zh-CN" b="1" dirty="0"/>
          </a:p>
          <a:p>
            <a:pPr lvl="2"/>
            <a:r>
              <a:rPr lang="en-US" altLang="zh-CN" b="1" dirty="0"/>
              <a:t>C</a:t>
            </a:r>
            <a:r>
              <a:rPr lang="en-US" altLang="zh-CN" sz="1400" b="1" dirty="0"/>
              <a:t>t </a:t>
            </a:r>
            <a:r>
              <a:rPr lang="zh-CN" altLang="en-US" sz="1400" b="1" dirty="0"/>
              <a:t>与</a:t>
            </a:r>
            <a:r>
              <a:rPr lang="en-US" altLang="zh-CN" b="1" dirty="0"/>
              <a:t>C</a:t>
            </a:r>
            <a:r>
              <a:rPr lang="en-US" altLang="zh-CN" sz="1400" b="1" dirty="0"/>
              <a:t>t-1 </a:t>
            </a:r>
            <a:r>
              <a:rPr lang="zh-CN" altLang="en-US" b="1" dirty="0"/>
              <a:t>相当于一种线性关系，故使得</a:t>
            </a:r>
            <a:r>
              <a:rPr lang="en-US" altLang="zh-CN" b="1" dirty="0"/>
              <a:t>C</a:t>
            </a:r>
            <a:r>
              <a:rPr lang="en-US" altLang="zh-CN" sz="2400" b="1" dirty="0"/>
              <a:t>t </a:t>
            </a:r>
            <a:r>
              <a:rPr lang="zh-CN" altLang="en-US" sz="2400" b="1" dirty="0"/>
              <a:t>对</a:t>
            </a:r>
            <a:r>
              <a:rPr lang="en-US" altLang="zh-CN" b="1" dirty="0"/>
              <a:t>C</a:t>
            </a:r>
            <a:r>
              <a:rPr lang="en-US" altLang="zh-CN" sz="2400" b="1" dirty="0"/>
              <a:t>t-1</a:t>
            </a:r>
            <a:r>
              <a:rPr lang="zh-CN" altLang="en-US" b="1" dirty="0"/>
              <a:t>的偏导的连乘变化比较慢</a:t>
            </a:r>
            <a:endParaRPr lang="en-US" altLang="zh-CN" b="1" dirty="0"/>
          </a:p>
          <a:p>
            <a:pPr lvl="2"/>
            <a:r>
              <a:rPr lang="zh-CN" altLang="en-US" b="1" dirty="0"/>
              <a:t>此外，从</a:t>
            </a:r>
            <a:r>
              <a:rPr lang="en-US" altLang="zh-CN" b="1" dirty="0"/>
              <a:t>LSTM</a:t>
            </a:r>
            <a:r>
              <a:rPr lang="zh-CN" altLang="en-US" b="1" dirty="0"/>
              <a:t>的结构可以看出，</a:t>
            </a:r>
            <a:r>
              <a:rPr lang="en-US" altLang="zh-CN" b="1" dirty="0"/>
              <a:t>LSTM</a:t>
            </a:r>
            <a:r>
              <a:rPr lang="zh-CN" altLang="en-US" b="1" dirty="0"/>
              <a:t>采用了</a:t>
            </a:r>
            <a:endParaRPr lang="en-US" altLang="zh-CN" b="1" dirty="0"/>
          </a:p>
          <a:p>
            <a:pPr lvl="2"/>
            <a:r>
              <a:rPr lang="en-US" altLang="zh-CN" b="1" dirty="0"/>
              <a:t>LSTM</a:t>
            </a:r>
            <a:r>
              <a:rPr lang="zh-CN" altLang="en-US" b="1" dirty="0"/>
              <a:t>采用三种门的方式来控制以往信息的取啥，这也是</a:t>
            </a:r>
            <a:r>
              <a:rPr lang="en-US" altLang="zh-CN" b="1" dirty="0"/>
              <a:t>LSTM</a:t>
            </a:r>
            <a:r>
              <a:rPr lang="zh-CN" altLang="en-US" b="1" dirty="0"/>
              <a:t>能延长记忆的重要原因。</a:t>
            </a:r>
            <a:endParaRPr lang="en-US" altLang="zh-CN" b="1" dirty="0"/>
          </a:p>
          <a:p>
            <a:r>
              <a:rPr lang="en-US" altLang="zh-CN" b="1" dirty="0"/>
              <a:t>LSTM</a:t>
            </a:r>
            <a:r>
              <a:rPr lang="zh-CN" altLang="en-US" b="1" dirty="0"/>
              <a:t>虽然可缓解</a:t>
            </a:r>
            <a:r>
              <a:rPr lang="en-US" altLang="zh-CN" b="1" dirty="0"/>
              <a:t>RNN</a:t>
            </a:r>
            <a:r>
              <a:rPr lang="zh-CN" altLang="en-US" b="1" dirty="0"/>
              <a:t>的短时记忆问题，面对大语料库其训练效率却非常低</a:t>
            </a:r>
            <a:endParaRPr lang="en-US" altLang="zh-CN" b="1" dirty="0"/>
          </a:p>
          <a:p>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81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786345"/>
          </a:xfrm>
          <a:ln>
            <a:solidFill>
              <a:srgbClr val="0070C0"/>
            </a:solidFill>
          </a:ln>
        </p:spPr>
        <p:txBody>
          <a:bodyPr/>
          <a:lstStyle/>
          <a:p>
            <a:r>
              <a:rPr lang="zh-CN" altLang="en-US" b="1" dirty="0"/>
              <a:t>解决</a:t>
            </a:r>
            <a:r>
              <a:rPr lang="en-US" altLang="zh-CN" b="1" dirty="0"/>
              <a:t>RNN</a:t>
            </a:r>
            <a:r>
              <a:rPr lang="zh-CN" altLang="en-US" b="1" dirty="0"/>
              <a:t>（包括</a:t>
            </a:r>
            <a:r>
              <a:rPr lang="en-US" altLang="zh-CN" b="1" dirty="0"/>
              <a:t>LSTM</a:t>
            </a:r>
            <a:r>
              <a:rPr lang="zh-CN" altLang="en-US" b="1" dirty="0"/>
              <a:t>）训练效率低问题</a:t>
            </a:r>
            <a:endParaRPr lang="en-US" altLang="zh-CN" b="1" dirty="0"/>
          </a:p>
          <a:p>
            <a:pPr lvl="2"/>
            <a:r>
              <a:rPr lang="zh-CN" altLang="en-US" b="1" dirty="0"/>
              <a:t>循环神经网络基于语言模型，模型学习方法要么从左到右或从右到左，无法进行并发处理</a:t>
            </a:r>
            <a:endParaRPr lang="en-US" altLang="zh-CN" b="1" dirty="0"/>
          </a:p>
          <a:p>
            <a:pPr lvl="2"/>
            <a:r>
              <a:rPr lang="zh-CN" altLang="en-US" b="1" dirty="0"/>
              <a:t>这种处理方式名对庞大的语料库将是一大瓶颈</a:t>
            </a:r>
            <a:endParaRPr lang="en-US" altLang="zh-CN" b="1" dirty="0"/>
          </a:p>
          <a:p>
            <a:pPr lvl="2"/>
            <a:r>
              <a:rPr lang="zh-CN" altLang="en-US" b="1" dirty="0"/>
              <a:t>而大数据，尤其在</a:t>
            </a:r>
            <a:r>
              <a:rPr lang="en-US" altLang="zh-CN" b="1" dirty="0"/>
              <a:t>NLP</a:t>
            </a:r>
            <a:r>
              <a:rPr lang="zh-CN" altLang="en-US" b="1" dirty="0"/>
              <a:t>领域，是一个提升模型性能重要因素、甚至关键因素</a:t>
            </a:r>
            <a:endParaRPr lang="en-US" altLang="zh-CN" b="1" dirty="0"/>
          </a:p>
          <a:p>
            <a:r>
              <a:rPr lang="zh-CN" altLang="en-US" b="1" dirty="0"/>
              <a:t>如何既能保持长期记忆，又可实现并发处理？</a:t>
            </a:r>
            <a:endParaRPr lang="en-US" altLang="zh-CN" b="1" dirty="0"/>
          </a:p>
          <a:p>
            <a:pPr lvl="2"/>
            <a:r>
              <a:rPr lang="en-US" altLang="zh-CN" b="1" dirty="0"/>
              <a:t>Transformer</a:t>
            </a:r>
            <a:r>
              <a:rPr lang="zh-CN" altLang="en-US" b="1" dirty="0"/>
              <a:t>依靠其独特的</a:t>
            </a:r>
            <a:r>
              <a:rPr lang="en-US" altLang="zh-CN" b="1" dirty="0"/>
              <a:t>self-attention</a:t>
            </a:r>
          </a:p>
          <a:p>
            <a:pPr lvl="2"/>
            <a:r>
              <a:rPr lang="zh-CN" altLang="en-US" b="1" dirty="0"/>
              <a:t>解决了</a:t>
            </a:r>
            <a:r>
              <a:rPr lang="en-US" altLang="zh-CN" b="1" dirty="0"/>
              <a:t>RNN</a:t>
            </a:r>
            <a:r>
              <a:rPr lang="zh-CN" altLang="en-US" b="1" dirty="0"/>
              <a:t>长序列梯度消失的问题</a:t>
            </a:r>
            <a:endParaRPr lang="en-US" altLang="zh-CN" b="1" dirty="0"/>
          </a:p>
          <a:p>
            <a:pPr lvl="2"/>
            <a:r>
              <a:rPr lang="zh-CN" altLang="en-US" b="1" dirty="0"/>
              <a:t>从训练方式上，</a:t>
            </a:r>
            <a:r>
              <a:rPr lang="en-US" altLang="zh-CN" b="1" dirty="0"/>
              <a:t>T</a:t>
            </a:r>
            <a:r>
              <a:rPr lang="en-US" altLang="zh-CN" b="1"/>
              <a:t>ransformer</a:t>
            </a:r>
            <a:r>
              <a:rPr lang="zh-CN" altLang="en-US" b="1" dirty="0"/>
              <a:t>结构上的非序列性也解决了</a:t>
            </a:r>
            <a:r>
              <a:rPr lang="en-US" altLang="zh-CN" b="1" dirty="0"/>
              <a:t>RNN</a:t>
            </a:r>
            <a:r>
              <a:rPr lang="zh-CN" altLang="en-US" b="1" dirty="0"/>
              <a:t>难以并行的问题</a:t>
            </a:r>
            <a:endParaRPr lang="en-US" altLang="zh-CN" b="1" dirty="0"/>
          </a:p>
          <a:p>
            <a:pPr lvl="2"/>
            <a:r>
              <a:rPr lang="zh-CN" altLang="en-US" b="1" dirty="0"/>
              <a:t>从各方面远胜</a:t>
            </a:r>
            <a:r>
              <a:rPr lang="en-US" altLang="zh-CN" b="1" dirty="0"/>
              <a:t>RNN</a:t>
            </a:r>
            <a:r>
              <a:rPr lang="zh-CN" altLang="en-US" b="1" dirty="0"/>
              <a:t>，是近年巨大突破之一</a:t>
            </a:r>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82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786345"/>
          </a:xfrm>
          <a:ln>
            <a:solidFill>
              <a:srgbClr val="0070C0"/>
            </a:solidFill>
          </a:ln>
        </p:spPr>
        <p:txBody>
          <a:bodyPr/>
          <a:lstStyle/>
          <a:p>
            <a:r>
              <a:rPr lang="zh-CN" altLang="en-US" b="1" dirty="0"/>
              <a:t>循环神经网络主要应用</a:t>
            </a:r>
            <a:endParaRPr lang="en-US" altLang="zh-CN" b="1" dirty="0"/>
          </a:p>
          <a:p>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E5DAC22B-8399-9819-EBAC-BD8F61920C89}"/>
              </a:ext>
            </a:extLst>
          </p:cNvPr>
          <p:cNvPicPr>
            <a:picLocks noChangeAspect="1"/>
          </p:cNvPicPr>
          <p:nvPr/>
        </p:nvPicPr>
        <p:blipFill>
          <a:blip r:embed="rId3"/>
          <a:stretch>
            <a:fillRect/>
          </a:stretch>
        </p:blipFill>
        <p:spPr>
          <a:xfrm>
            <a:off x="899592" y="2152650"/>
            <a:ext cx="7416824" cy="3436590"/>
          </a:xfrm>
          <a:prstGeom prst="rect">
            <a:avLst/>
          </a:prstGeom>
        </p:spPr>
      </p:pic>
    </p:spTree>
    <p:extLst>
      <p:ext uri="{BB962C8B-B14F-4D97-AF65-F5344CB8AC3E}">
        <p14:creationId xmlns:p14="http://schemas.microsoft.com/office/powerpoint/2010/main" val="3996885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83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786345"/>
          </a:xfrm>
          <a:ln>
            <a:solidFill>
              <a:srgbClr val="0070C0"/>
            </a:solidFill>
          </a:ln>
        </p:spPr>
        <p:txBody>
          <a:bodyPr/>
          <a:lstStyle/>
          <a:p>
            <a:r>
              <a:rPr lang="zh-CN" altLang="en-US" b="1" dirty="0"/>
              <a:t>一对多：看图说话</a:t>
            </a:r>
            <a:endParaRPr lang="en-US" altLang="zh-CN" b="1" dirty="0"/>
          </a:p>
          <a:p>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内容占位符 4">
            <a:extLst>
              <a:ext uri="{FF2B5EF4-FFF2-40B4-BE49-F238E27FC236}">
                <a16:creationId xmlns:a16="http://schemas.microsoft.com/office/drawing/2014/main" id="{160E4BDA-CF2C-E5A0-C095-FBC3BF047A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611560" y="1988840"/>
            <a:ext cx="7992888" cy="4167485"/>
          </a:xfrm>
          <a:prstGeom prst="rect">
            <a:avLst/>
          </a:prstGeom>
          <a:noFill/>
          <a:ln w="9525">
            <a:noFill/>
            <a:miter lim="800000"/>
            <a:headEnd/>
            <a:tailEnd/>
          </a:ln>
        </p:spPr>
      </p:pic>
    </p:spTree>
    <p:extLst>
      <p:ext uri="{BB962C8B-B14F-4D97-AF65-F5344CB8AC3E}">
        <p14:creationId xmlns:p14="http://schemas.microsoft.com/office/powerpoint/2010/main" val="3297106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84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786345"/>
          </a:xfrm>
          <a:ln>
            <a:solidFill>
              <a:srgbClr val="0070C0"/>
            </a:solidFill>
          </a:ln>
        </p:spPr>
        <p:txBody>
          <a:bodyPr/>
          <a:lstStyle/>
          <a:p>
            <a:r>
              <a:rPr lang="zh-CN" altLang="en-US" b="1" dirty="0"/>
              <a:t>多对多：如机器翻译</a:t>
            </a:r>
            <a:endParaRPr lang="en-US" altLang="zh-CN" b="1" dirty="0"/>
          </a:p>
          <a:p>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群組 8">
            <a:extLst>
              <a:ext uri="{FF2B5EF4-FFF2-40B4-BE49-F238E27FC236}">
                <a16:creationId xmlns:a16="http://schemas.microsoft.com/office/drawing/2014/main" id="{BA30B067-374D-45A3-61E7-91E3F6208203}"/>
              </a:ext>
            </a:extLst>
          </p:cNvPr>
          <p:cNvGrpSpPr/>
          <p:nvPr/>
        </p:nvGrpSpPr>
        <p:grpSpPr>
          <a:xfrm>
            <a:off x="2607805" y="4570755"/>
            <a:ext cx="461665" cy="1413164"/>
            <a:chOff x="2700170" y="5157068"/>
            <a:chExt cx="461665" cy="1413164"/>
          </a:xfrm>
        </p:grpSpPr>
        <p:sp>
          <p:nvSpPr>
            <p:cNvPr id="6" name="矩形 5">
              <a:extLst>
                <a:ext uri="{FF2B5EF4-FFF2-40B4-BE49-F238E27FC236}">
                  <a16:creationId xmlns:a16="http://schemas.microsoft.com/office/drawing/2014/main" id="{5906B707-264B-CC42-2EE2-55E195A86C3A}"/>
                </a:ext>
              </a:extLst>
            </p:cNvPr>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11">
              <a:extLst>
                <a:ext uri="{FF2B5EF4-FFF2-40B4-BE49-F238E27FC236}">
                  <a16:creationId xmlns:a16="http://schemas.microsoft.com/office/drawing/2014/main" id="{58CAAEB1-4C1A-F1F8-124C-3C1EC082ABD5}"/>
                </a:ext>
              </a:extLst>
            </p:cNvPr>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grpSp>
        <p:nvGrpSpPr>
          <p:cNvPr id="8" name="群組 7">
            <a:extLst>
              <a:ext uri="{FF2B5EF4-FFF2-40B4-BE49-F238E27FC236}">
                <a16:creationId xmlns:a16="http://schemas.microsoft.com/office/drawing/2014/main" id="{BCE4A0F4-0C35-BB35-F8DF-51BD0B9B475C}"/>
              </a:ext>
            </a:extLst>
          </p:cNvPr>
          <p:cNvGrpSpPr/>
          <p:nvPr/>
        </p:nvGrpSpPr>
        <p:grpSpPr>
          <a:xfrm>
            <a:off x="1640749" y="4570756"/>
            <a:ext cx="461665" cy="1413164"/>
            <a:chOff x="1417239" y="5157069"/>
            <a:chExt cx="461665" cy="1413164"/>
          </a:xfrm>
        </p:grpSpPr>
        <p:sp>
          <p:nvSpPr>
            <p:cNvPr id="9" name="矩形 8">
              <a:extLst>
                <a:ext uri="{FF2B5EF4-FFF2-40B4-BE49-F238E27FC236}">
                  <a16:creationId xmlns:a16="http://schemas.microsoft.com/office/drawing/2014/main" id="{FE00E40D-BE7F-E481-A606-13415EFE20CA}"/>
                </a:ext>
              </a:extLst>
            </p:cNvPr>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文字方塊 5">
              <a:extLst>
                <a:ext uri="{FF2B5EF4-FFF2-40B4-BE49-F238E27FC236}">
                  <a16:creationId xmlns:a16="http://schemas.microsoft.com/office/drawing/2014/main" id="{484CC9E3-5B37-33CD-E9D6-015129648D84}"/>
                </a:ext>
              </a:extLst>
            </p:cNvPr>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2" name="矩形 11">
            <a:extLst>
              <a:ext uri="{FF2B5EF4-FFF2-40B4-BE49-F238E27FC236}">
                <a16:creationId xmlns:a16="http://schemas.microsoft.com/office/drawing/2014/main" id="{181E36E1-78D3-54A6-EB67-0E341EEE9640}"/>
              </a:ext>
            </a:extLst>
          </p:cNvPr>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C00C8E8D-ECCA-A3A5-02DF-6882A875A615}"/>
              </a:ext>
            </a:extLst>
          </p:cNvPr>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C15B0918-D2F8-CC6C-BF6B-59AF760A0B5C}"/>
              </a:ext>
            </a:extLst>
          </p:cNvPr>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a:extLst>
              <a:ext uri="{FF2B5EF4-FFF2-40B4-BE49-F238E27FC236}">
                <a16:creationId xmlns:a16="http://schemas.microsoft.com/office/drawing/2014/main" id="{EA902AB6-B829-2136-62B3-725E139099C8}"/>
              </a:ext>
            </a:extLst>
          </p:cNvPr>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4968B8D2-8AD3-CE99-E263-328827FCC453}"/>
              </a:ext>
            </a:extLst>
          </p:cNvPr>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a:extLst>
              <a:ext uri="{FF2B5EF4-FFF2-40B4-BE49-F238E27FC236}">
                <a16:creationId xmlns:a16="http://schemas.microsoft.com/office/drawing/2014/main" id="{AEA5A961-0460-39AC-6EE8-7451BE5EA703}"/>
              </a:ext>
            </a:extLst>
          </p:cNvPr>
          <p:cNvSpPr/>
          <p:nvPr/>
        </p:nvSpPr>
        <p:spPr>
          <a:xfrm>
            <a:off x="2597513"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81F08A0A-C0D2-9FAE-3AA0-EE9E5CE2EFB5}"/>
              </a:ext>
            </a:extLst>
          </p:cNvPr>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9" name="文字方塊 21">
            <a:extLst>
              <a:ext uri="{FF2B5EF4-FFF2-40B4-BE49-F238E27FC236}">
                <a16:creationId xmlns:a16="http://schemas.microsoft.com/office/drawing/2014/main" id="{7950728B-5C3F-5CFC-23E5-E6DD6376D8F0}"/>
              </a:ext>
            </a:extLst>
          </p:cNvPr>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20" name="文字方塊 46">
            <a:extLst>
              <a:ext uri="{FF2B5EF4-FFF2-40B4-BE49-F238E27FC236}">
                <a16:creationId xmlns:a16="http://schemas.microsoft.com/office/drawing/2014/main" id="{F8D9B8B7-B205-38F5-B37B-78B281B090FC}"/>
              </a:ext>
            </a:extLst>
          </p:cNvPr>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1" name="直線單箭頭接點 2047">
            <a:extLst>
              <a:ext uri="{FF2B5EF4-FFF2-40B4-BE49-F238E27FC236}">
                <a16:creationId xmlns:a16="http://schemas.microsoft.com/office/drawing/2014/main" id="{8352F4A1-2ACB-B30C-5CA9-7DCCA4C346E0}"/>
              </a:ext>
            </a:extLst>
          </p:cNvPr>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50">
            <a:extLst>
              <a:ext uri="{FF2B5EF4-FFF2-40B4-BE49-F238E27FC236}">
                <a16:creationId xmlns:a16="http://schemas.microsoft.com/office/drawing/2014/main" id="{29359121-C03B-E1DC-5E11-B88B36721155}"/>
              </a:ext>
            </a:extLst>
          </p:cNvPr>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51">
            <a:extLst>
              <a:ext uri="{FF2B5EF4-FFF2-40B4-BE49-F238E27FC236}">
                <a16:creationId xmlns:a16="http://schemas.microsoft.com/office/drawing/2014/main" id="{F29D3B76-B8CA-76B3-77EB-96CE6584F400}"/>
              </a:ext>
            </a:extLst>
          </p:cNvPr>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9">
            <a:extLst>
              <a:ext uri="{FF2B5EF4-FFF2-40B4-BE49-F238E27FC236}">
                <a16:creationId xmlns:a16="http://schemas.microsoft.com/office/drawing/2014/main" id="{5497DEFB-3313-4A67-13BC-117B96C44779}"/>
              </a:ext>
            </a:extLst>
          </p:cNvPr>
          <p:cNvGrpSpPr/>
          <p:nvPr/>
        </p:nvGrpSpPr>
        <p:grpSpPr>
          <a:xfrm>
            <a:off x="3460659" y="2632514"/>
            <a:ext cx="628650" cy="1029120"/>
            <a:chOff x="3859511" y="3051365"/>
            <a:chExt cx="628650" cy="1029120"/>
          </a:xfrm>
        </p:grpSpPr>
        <p:sp>
          <p:nvSpPr>
            <p:cNvPr id="25" name="矩形 24">
              <a:extLst>
                <a:ext uri="{FF2B5EF4-FFF2-40B4-BE49-F238E27FC236}">
                  <a16:creationId xmlns:a16="http://schemas.microsoft.com/office/drawing/2014/main" id="{5C8505DB-5DAD-5A9C-9D48-AA99FF93999A}"/>
                </a:ext>
              </a:extLst>
            </p:cNvPr>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6" name="文字方塊 44">
              <a:extLst>
                <a:ext uri="{FF2B5EF4-FFF2-40B4-BE49-F238E27FC236}">
                  <a16:creationId xmlns:a16="http://schemas.microsoft.com/office/drawing/2014/main" id="{540E48FD-AC0A-EAF8-AB3A-369C3C8155D4}"/>
                </a:ext>
              </a:extLst>
            </p:cNvPr>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27" name="直線單箭頭接點 52">
              <a:extLst>
                <a:ext uri="{FF2B5EF4-FFF2-40B4-BE49-F238E27FC236}">
                  <a16:creationId xmlns:a16="http://schemas.microsoft.com/office/drawing/2014/main" id="{724DCAC5-9D11-C503-F975-42E21F5CAD70}"/>
                </a:ext>
              </a:extLst>
            </p:cNvPr>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群組 12">
            <a:extLst>
              <a:ext uri="{FF2B5EF4-FFF2-40B4-BE49-F238E27FC236}">
                <a16:creationId xmlns:a16="http://schemas.microsoft.com/office/drawing/2014/main" id="{3CEC5FE7-F5AA-B4C5-98FF-B77DC9A30365}"/>
              </a:ext>
            </a:extLst>
          </p:cNvPr>
          <p:cNvGrpSpPr/>
          <p:nvPr/>
        </p:nvGrpSpPr>
        <p:grpSpPr>
          <a:xfrm>
            <a:off x="4416260" y="2594165"/>
            <a:ext cx="628650" cy="1012422"/>
            <a:chOff x="4815276" y="3051365"/>
            <a:chExt cx="628650" cy="1012422"/>
          </a:xfrm>
        </p:grpSpPr>
        <p:sp>
          <p:nvSpPr>
            <p:cNvPr id="29" name="矩形 28">
              <a:extLst>
                <a:ext uri="{FF2B5EF4-FFF2-40B4-BE49-F238E27FC236}">
                  <a16:creationId xmlns:a16="http://schemas.microsoft.com/office/drawing/2014/main" id="{F5E3FAB6-E47B-08CB-D2F5-EA6FCDBE3AB9}"/>
                </a:ext>
              </a:extLst>
            </p:cNvPr>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30" name="文字方塊 45">
              <a:extLst>
                <a:ext uri="{FF2B5EF4-FFF2-40B4-BE49-F238E27FC236}">
                  <a16:creationId xmlns:a16="http://schemas.microsoft.com/office/drawing/2014/main" id="{FE0B412F-B7A4-CE8C-D6D8-90C87151A30D}"/>
                </a:ext>
              </a:extLst>
            </p:cNvPr>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31" name="直線單箭頭接點 53">
              <a:extLst>
                <a:ext uri="{FF2B5EF4-FFF2-40B4-BE49-F238E27FC236}">
                  <a16:creationId xmlns:a16="http://schemas.microsoft.com/office/drawing/2014/main" id="{159FF05B-C381-D32C-0FD6-931D8E727D82}"/>
                </a:ext>
              </a:extLst>
            </p:cNvPr>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直線單箭頭接點 54">
            <a:extLst>
              <a:ext uri="{FF2B5EF4-FFF2-40B4-BE49-F238E27FC236}">
                <a16:creationId xmlns:a16="http://schemas.microsoft.com/office/drawing/2014/main" id="{A022A3EF-E990-2D87-BF45-2D82240A3743}"/>
              </a:ext>
            </a:extLst>
          </p:cNvPr>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56">
            <a:extLst>
              <a:ext uri="{FF2B5EF4-FFF2-40B4-BE49-F238E27FC236}">
                <a16:creationId xmlns:a16="http://schemas.microsoft.com/office/drawing/2014/main" id="{FC30AEB9-7ECA-D938-158B-A3ED82707B79}"/>
              </a:ext>
            </a:extLst>
          </p:cNvPr>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58">
            <a:extLst>
              <a:ext uri="{FF2B5EF4-FFF2-40B4-BE49-F238E27FC236}">
                <a16:creationId xmlns:a16="http://schemas.microsoft.com/office/drawing/2014/main" id="{848DB792-7E33-C3C7-62F9-8645462D32E0}"/>
              </a:ext>
            </a:extLst>
          </p:cNvPr>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59">
            <a:extLst>
              <a:ext uri="{FF2B5EF4-FFF2-40B4-BE49-F238E27FC236}">
                <a16:creationId xmlns:a16="http://schemas.microsoft.com/office/drawing/2014/main" id="{C55CA170-C59C-45F8-D2DA-FE7AA9FE2316}"/>
              </a:ext>
            </a:extLst>
          </p:cNvPr>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0">
            <a:extLst>
              <a:ext uri="{FF2B5EF4-FFF2-40B4-BE49-F238E27FC236}">
                <a16:creationId xmlns:a16="http://schemas.microsoft.com/office/drawing/2014/main" id="{523E76CC-A773-4FAE-BF79-67BE8145667E}"/>
              </a:ext>
            </a:extLst>
          </p:cNvPr>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0A81EF9-D3B0-20EF-0942-C91B5C4A58BF}"/>
              </a:ext>
            </a:extLst>
          </p:cNvPr>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8" name="矩形 37">
            <a:extLst>
              <a:ext uri="{FF2B5EF4-FFF2-40B4-BE49-F238E27FC236}">
                <a16:creationId xmlns:a16="http://schemas.microsoft.com/office/drawing/2014/main" id="{D29D33AC-5BFE-A2B8-3823-DAA3577E4FBB}"/>
              </a:ext>
            </a:extLst>
          </p:cNvPr>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39" name="文字方塊 43">
            <a:extLst>
              <a:ext uri="{FF2B5EF4-FFF2-40B4-BE49-F238E27FC236}">
                <a16:creationId xmlns:a16="http://schemas.microsoft.com/office/drawing/2014/main" id="{33B85D55-16BA-903B-B226-61DE129254FD}"/>
              </a:ext>
            </a:extLst>
          </p:cNvPr>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0" name="直線單箭頭接點 47">
            <a:extLst>
              <a:ext uri="{FF2B5EF4-FFF2-40B4-BE49-F238E27FC236}">
                <a16:creationId xmlns:a16="http://schemas.microsoft.com/office/drawing/2014/main" id="{1A687F61-6D9B-680B-BB1A-406FDF529997}"/>
              </a:ext>
            </a:extLst>
          </p:cNvPr>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8">
            <a:extLst>
              <a:ext uri="{FF2B5EF4-FFF2-40B4-BE49-F238E27FC236}">
                <a16:creationId xmlns:a16="http://schemas.microsoft.com/office/drawing/2014/main" id="{7CFCE8D5-3F1A-ED5F-9FD1-49DB418145F2}"/>
              </a:ext>
            </a:extLst>
          </p:cNvPr>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手繪多邊形 6">
            <a:extLst>
              <a:ext uri="{FF2B5EF4-FFF2-40B4-BE49-F238E27FC236}">
                <a16:creationId xmlns:a16="http://schemas.microsoft.com/office/drawing/2014/main" id="{F75900BD-E796-09E7-5C74-9D883DB6A07F}"/>
              </a:ext>
            </a:extLst>
          </p:cNvPr>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88">
            <a:extLst>
              <a:ext uri="{FF2B5EF4-FFF2-40B4-BE49-F238E27FC236}">
                <a16:creationId xmlns:a16="http://schemas.microsoft.com/office/drawing/2014/main" id="{F3F5E320-9A80-35B0-8401-7E418E6CE0C8}"/>
              </a:ext>
            </a:extLst>
          </p:cNvPr>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手繪多邊形 89">
            <a:extLst>
              <a:ext uri="{FF2B5EF4-FFF2-40B4-BE49-F238E27FC236}">
                <a16:creationId xmlns:a16="http://schemas.microsoft.com/office/drawing/2014/main" id="{D1FD214F-5940-B23F-F3B0-C39B6E21C289}"/>
              </a:ext>
            </a:extLst>
          </p:cNvPr>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手繪多邊形 90">
            <a:extLst>
              <a:ext uri="{FF2B5EF4-FFF2-40B4-BE49-F238E27FC236}">
                <a16:creationId xmlns:a16="http://schemas.microsoft.com/office/drawing/2014/main" id="{25792510-60A2-7144-E91D-AD954B98B15F}"/>
              </a:ext>
            </a:extLst>
          </p:cNvPr>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8796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p:bldP spid="20" grpId="0"/>
      <p:bldP spid="37" grpId="0" animBg="1"/>
      <p:bldP spid="38" grpId="0" animBg="1"/>
      <p:bldP spid="39" grpId="0"/>
      <p:bldP spid="42" grpId="0" animBg="1"/>
      <p:bldP spid="43" grpId="0" animBg="1"/>
      <p:bldP spid="44" grpId="0" animBg="1"/>
      <p:bldP spid="4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7</a:t>
            </a:r>
            <a:r>
              <a:rPr lang="zh-CN" altLang="en-US" sz="4800" dirty="0"/>
              <a:t>章 自然语言处理基础</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85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5"/>
          <p:cNvSpPr>
            <a:spLocks noGrp="1"/>
          </p:cNvSpPr>
          <p:nvPr>
            <p:ph idx="1"/>
          </p:nvPr>
        </p:nvSpPr>
        <p:spPr>
          <a:xfrm>
            <a:off x="457200" y="1500175"/>
            <a:ext cx="8229600" cy="4786345"/>
          </a:xfrm>
          <a:ln>
            <a:solidFill>
              <a:srgbClr val="0070C0"/>
            </a:solidFill>
          </a:ln>
        </p:spPr>
        <p:txBody>
          <a:bodyPr/>
          <a:lstStyle/>
          <a:p>
            <a:r>
              <a:rPr lang="zh-CN" altLang="en-US" b="1" dirty="0"/>
              <a:t>多对多：语音识别</a:t>
            </a:r>
            <a:endParaRPr lang="en-US" altLang="zh-CN" b="1" dirty="0"/>
          </a:p>
          <a:p>
            <a:endParaRPr lang="en-US" altLang="zh-CN" b="1" dirty="0"/>
          </a:p>
          <a:p>
            <a:endParaRPr lang="en-US" altLang="zh-CN" b="1" dirty="0"/>
          </a:p>
          <a:p>
            <a:endParaRPr lang="en-US" altLang="zh-CN" b="1" dirty="0"/>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群組 20">
            <a:extLst>
              <a:ext uri="{FF2B5EF4-FFF2-40B4-BE49-F238E27FC236}">
                <a16:creationId xmlns:a16="http://schemas.microsoft.com/office/drawing/2014/main" id="{ABDEF829-5C42-D10B-2E20-0A5818F72B09}"/>
              </a:ext>
            </a:extLst>
          </p:cNvPr>
          <p:cNvGrpSpPr/>
          <p:nvPr/>
        </p:nvGrpSpPr>
        <p:grpSpPr>
          <a:xfrm>
            <a:off x="2446274" y="3759966"/>
            <a:ext cx="3421870" cy="461665"/>
            <a:chOff x="855154" y="4239504"/>
            <a:chExt cx="3421870" cy="461665"/>
          </a:xfrm>
        </p:grpSpPr>
        <p:sp>
          <p:nvSpPr>
            <p:cNvPr id="5" name="文字方塊 4">
              <a:extLst>
                <a:ext uri="{FF2B5EF4-FFF2-40B4-BE49-F238E27FC236}">
                  <a16:creationId xmlns:a16="http://schemas.microsoft.com/office/drawing/2014/main" id="{2C8DAA6D-94CE-3604-BBA0-200F8D0E4D24}"/>
                </a:ext>
              </a:extLst>
            </p:cNvPr>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a:extLst>
                <a:ext uri="{FF2B5EF4-FFF2-40B4-BE49-F238E27FC236}">
                  <a16:creationId xmlns:a16="http://schemas.microsoft.com/office/drawing/2014/main" id="{4050C368-543A-37BF-C6BD-EC3E6121B6AB}"/>
                </a:ext>
              </a:extLst>
            </p:cNvPr>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a:extLst>
                <a:ext uri="{FF2B5EF4-FFF2-40B4-BE49-F238E27FC236}">
                  <a16:creationId xmlns:a16="http://schemas.microsoft.com/office/drawing/2014/main" id="{F17A39AE-A2DB-81E8-AE1D-7AB50A75F0D9}"/>
                </a:ext>
              </a:extLst>
            </p:cNvPr>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a:extLst>
                <a:ext uri="{FF2B5EF4-FFF2-40B4-BE49-F238E27FC236}">
                  <a16:creationId xmlns:a16="http://schemas.microsoft.com/office/drawing/2014/main" id="{FAAEFD8D-FE16-89D4-1E39-C4A72C584153}"/>
                </a:ext>
              </a:extLst>
            </p:cNvPr>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a:extLst>
                <a:ext uri="{FF2B5EF4-FFF2-40B4-BE49-F238E27FC236}">
                  <a16:creationId xmlns:a16="http://schemas.microsoft.com/office/drawing/2014/main" id="{939F9A17-4FB1-4B96-737A-C5333E424C75}"/>
                </a:ext>
              </a:extLst>
            </p:cNvPr>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a:extLst>
                <a:ext uri="{FF2B5EF4-FFF2-40B4-BE49-F238E27FC236}">
                  <a16:creationId xmlns:a16="http://schemas.microsoft.com/office/drawing/2014/main" id="{E067B6F8-5C02-CBBC-CE42-D5697197839A}"/>
                </a:ext>
              </a:extLst>
            </p:cNvPr>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0">
              <a:extLst>
                <a:ext uri="{FF2B5EF4-FFF2-40B4-BE49-F238E27FC236}">
                  <a16:creationId xmlns:a16="http://schemas.microsoft.com/office/drawing/2014/main" id="{85C97147-B3D6-04AE-F08A-94C0F627E7FB}"/>
                </a:ext>
              </a:extLst>
            </p:cNvPr>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3" name="文字方塊 11">
              <a:extLst>
                <a:ext uri="{FF2B5EF4-FFF2-40B4-BE49-F238E27FC236}">
                  <a16:creationId xmlns:a16="http://schemas.microsoft.com/office/drawing/2014/main" id="{C925A222-4BA4-81BF-B259-A98B55F5A3E5}"/>
                </a:ext>
              </a:extLst>
            </p:cNvPr>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14" name="矩形 13">
            <a:extLst>
              <a:ext uri="{FF2B5EF4-FFF2-40B4-BE49-F238E27FC236}">
                <a16:creationId xmlns:a16="http://schemas.microsoft.com/office/drawing/2014/main" id="{231FFF0A-CC14-ED58-0B26-44168E553D4C}"/>
              </a:ext>
            </a:extLst>
          </p:cNvPr>
          <p:cNvSpPr/>
          <p:nvPr/>
        </p:nvSpPr>
        <p:spPr>
          <a:xfrm>
            <a:off x="255344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4305E2CB-8163-7C78-31D5-4A717C69C820}"/>
              </a:ext>
            </a:extLst>
          </p:cNvPr>
          <p:cNvSpPr/>
          <p:nvPr/>
        </p:nvSpPr>
        <p:spPr>
          <a:xfrm>
            <a:off x="2974296"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02C2D105-11E1-F9B2-C108-6020ED90F940}"/>
              </a:ext>
            </a:extLst>
          </p:cNvPr>
          <p:cNvSpPr/>
          <p:nvPr/>
        </p:nvSpPr>
        <p:spPr>
          <a:xfrm>
            <a:off x="3395145"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0C5FF7ED-816B-8922-A044-B0B2C4712C6C}"/>
              </a:ext>
            </a:extLst>
          </p:cNvPr>
          <p:cNvSpPr/>
          <p:nvPr/>
        </p:nvSpPr>
        <p:spPr>
          <a:xfrm>
            <a:off x="3815994"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20D7FBC-DD6A-1C7C-A327-369E2F9B75C2}"/>
              </a:ext>
            </a:extLst>
          </p:cNvPr>
          <p:cNvSpPr/>
          <p:nvPr/>
        </p:nvSpPr>
        <p:spPr>
          <a:xfrm>
            <a:off x="42368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EF35870-CFF9-791D-D088-AB330006C584}"/>
              </a:ext>
            </a:extLst>
          </p:cNvPr>
          <p:cNvSpPr/>
          <p:nvPr/>
        </p:nvSpPr>
        <p:spPr>
          <a:xfrm>
            <a:off x="46576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79DDEC2C-AB35-E5A2-4913-4DF13949DB22}"/>
              </a:ext>
            </a:extLst>
          </p:cNvPr>
          <p:cNvSpPr/>
          <p:nvPr/>
        </p:nvSpPr>
        <p:spPr>
          <a:xfrm>
            <a:off x="50785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28442F87-68C4-8756-036F-DBD19B3AD057}"/>
              </a:ext>
            </a:extLst>
          </p:cNvPr>
          <p:cNvSpPr/>
          <p:nvPr/>
        </p:nvSpPr>
        <p:spPr>
          <a:xfrm>
            <a:off x="549939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單箭頭接點 35">
            <a:extLst>
              <a:ext uri="{FF2B5EF4-FFF2-40B4-BE49-F238E27FC236}">
                <a16:creationId xmlns:a16="http://schemas.microsoft.com/office/drawing/2014/main" id="{B90A7F81-997E-1256-D6D1-49F6D9858A44}"/>
              </a:ext>
            </a:extLst>
          </p:cNvPr>
          <p:cNvCxnSpPr/>
          <p:nvPr/>
        </p:nvCxnSpPr>
        <p:spPr>
          <a:xfrm flipV="1">
            <a:off x="267467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6">
            <a:extLst>
              <a:ext uri="{FF2B5EF4-FFF2-40B4-BE49-F238E27FC236}">
                <a16:creationId xmlns:a16="http://schemas.microsoft.com/office/drawing/2014/main" id="{834ECA45-07C5-93EA-498C-F17481EF12D0}"/>
              </a:ext>
            </a:extLst>
          </p:cNvPr>
          <p:cNvCxnSpPr/>
          <p:nvPr/>
        </p:nvCxnSpPr>
        <p:spPr>
          <a:xfrm flipV="1">
            <a:off x="309808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7">
            <a:extLst>
              <a:ext uri="{FF2B5EF4-FFF2-40B4-BE49-F238E27FC236}">
                <a16:creationId xmlns:a16="http://schemas.microsoft.com/office/drawing/2014/main" id="{4E302BF3-EB86-D579-AF76-9856A2246B42}"/>
              </a:ext>
            </a:extLst>
          </p:cNvPr>
          <p:cNvCxnSpPr/>
          <p:nvPr/>
        </p:nvCxnSpPr>
        <p:spPr>
          <a:xfrm flipV="1">
            <a:off x="352149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38">
            <a:extLst>
              <a:ext uri="{FF2B5EF4-FFF2-40B4-BE49-F238E27FC236}">
                <a16:creationId xmlns:a16="http://schemas.microsoft.com/office/drawing/2014/main" id="{881C2000-4A24-80A5-726C-0FBA5F685939}"/>
              </a:ext>
            </a:extLst>
          </p:cNvPr>
          <p:cNvCxnSpPr/>
          <p:nvPr/>
        </p:nvCxnSpPr>
        <p:spPr>
          <a:xfrm flipV="1">
            <a:off x="394489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9">
            <a:extLst>
              <a:ext uri="{FF2B5EF4-FFF2-40B4-BE49-F238E27FC236}">
                <a16:creationId xmlns:a16="http://schemas.microsoft.com/office/drawing/2014/main" id="{DF999341-0555-CBE6-DD49-EB3EF48FDF7E}"/>
              </a:ext>
            </a:extLst>
          </p:cNvPr>
          <p:cNvCxnSpPr/>
          <p:nvPr/>
        </p:nvCxnSpPr>
        <p:spPr>
          <a:xfrm flipV="1">
            <a:off x="436830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0">
            <a:extLst>
              <a:ext uri="{FF2B5EF4-FFF2-40B4-BE49-F238E27FC236}">
                <a16:creationId xmlns:a16="http://schemas.microsoft.com/office/drawing/2014/main" id="{EAC897E4-A1CA-B758-35D5-72565F66ED4E}"/>
              </a:ext>
            </a:extLst>
          </p:cNvPr>
          <p:cNvCxnSpPr/>
          <p:nvPr/>
        </p:nvCxnSpPr>
        <p:spPr>
          <a:xfrm flipV="1">
            <a:off x="479170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1">
            <a:extLst>
              <a:ext uri="{FF2B5EF4-FFF2-40B4-BE49-F238E27FC236}">
                <a16:creationId xmlns:a16="http://schemas.microsoft.com/office/drawing/2014/main" id="{5BF23A16-DD44-8A8A-C50C-B58227CFE3FD}"/>
              </a:ext>
            </a:extLst>
          </p:cNvPr>
          <p:cNvCxnSpPr/>
          <p:nvPr/>
        </p:nvCxnSpPr>
        <p:spPr>
          <a:xfrm flipV="1">
            <a:off x="52151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42">
            <a:extLst>
              <a:ext uri="{FF2B5EF4-FFF2-40B4-BE49-F238E27FC236}">
                <a16:creationId xmlns:a16="http://schemas.microsoft.com/office/drawing/2014/main" id="{B641F902-8B5E-12AB-C667-EDA2164F484E}"/>
              </a:ext>
            </a:extLst>
          </p:cNvPr>
          <p:cNvCxnSpPr/>
          <p:nvPr/>
        </p:nvCxnSpPr>
        <p:spPr>
          <a:xfrm flipV="1">
            <a:off x="563851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88">
            <a:extLst>
              <a:ext uri="{FF2B5EF4-FFF2-40B4-BE49-F238E27FC236}">
                <a16:creationId xmlns:a16="http://schemas.microsoft.com/office/drawing/2014/main" id="{F32FA96E-2421-BE65-2157-2637E7BCE0FA}"/>
              </a:ext>
            </a:extLst>
          </p:cNvPr>
          <p:cNvSpPr txBox="1"/>
          <p:nvPr/>
        </p:nvSpPr>
        <p:spPr>
          <a:xfrm>
            <a:off x="3378840"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31" name="向下箭號 89">
            <a:extLst>
              <a:ext uri="{FF2B5EF4-FFF2-40B4-BE49-F238E27FC236}">
                <a16:creationId xmlns:a16="http://schemas.microsoft.com/office/drawing/2014/main" id="{37E3DCB4-3493-0908-5370-FE623D1417B5}"/>
              </a:ext>
            </a:extLst>
          </p:cNvPr>
          <p:cNvSpPr/>
          <p:nvPr/>
        </p:nvSpPr>
        <p:spPr>
          <a:xfrm flipV="1">
            <a:off x="3832737"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nvGrpSpPr>
          <p:cNvPr id="32" name="群組 106">
            <a:extLst>
              <a:ext uri="{FF2B5EF4-FFF2-40B4-BE49-F238E27FC236}">
                <a16:creationId xmlns:a16="http://schemas.microsoft.com/office/drawing/2014/main" id="{3F14EA20-D9CE-89AA-8634-6C72B841865F}"/>
              </a:ext>
            </a:extLst>
          </p:cNvPr>
          <p:cNvGrpSpPr>
            <a:grpSpLocks/>
          </p:cNvGrpSpPr>
          <p:nvPr/>
        </p:nvGrpSpPr>
        <p:grpSpPr bwMode="auto">
          <a:xfrm>
            <a:off x="2650133" y="5594026"/>
            <a:ext cx="3173419" cy="457065"/>
            <a:chOff x="467932" y="3914400"/>
            <a:chExt cx="2909888" cy="576263"/>
          </a:xfrm>
        </p:grpSpPr>
        <p:pic>
          <p:nvPicPr>
            <p:cNvPr id="33" name="Picture 9">
              <a:extLst>
                <a:ext uri="{FF2B5EF4-FFF2-40B4-BE49-F238E27FC236}">
                  <a16:creationId xmlns:a16="http://schemas.microsoft.com/office/drawing/2014/main" id="{47D3859E-1DF2-94C3-864F-3C5632975AD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9">
              <a:extLst>
                <a:ext uri="{FF2B5EF4-FFF2-40B4-BE49-F238E27FC236}">
                  <a16:creationId xmlns:a16="http://schemas.microsoft.com/office/drawing/2014/main" id="{53D34DB1-328D-1A42-8968-F4CF232BE93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5553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30" grpId="0"/>
      <p:bldP spid="3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86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572032"/>
          </a:xfrm>
          <a:ln>
            <a:solidFill>
              <a:srgbClr val="0070C0"/>
            </a:solidFill>
          </a:ln>
        </p:spPr>
        <p:txBody>
          <a:bodyPr/>
          <a:lstStyle/>
          <a:p>
            <a:r>
              <a:rPr lang="zh-CN" altLang="en-US" b="1" dirty="0"/>
              <a:t>循环网络模型的不足</a:t>
            </a:r>
            <a:endParaRPr lang="en-US" altLang="zh-CN" b="1" dirty="0"/>
          </a:p>
          <a:p>
            <a:pPr lvl="2"/>
            <a:r>
              <a:rPr lang="zh-CN" altLang="en-US" b="1" dirty="0"/>
              <a:t>短时记忆</a:t>
            </a:r>
            <a:endParaRPr lang="en-US" altLang="zh-CN" b="1" dirty="0"/>
          </a:p>
          <a:p>
            <a:pPr lvl="4"/>
            <a:r>
              <a:rPr lang="zh-CN" altLang="en-US" b="1" dirty="0"/>
              <a:t>虽然有改进型的循环网络</a:t>
            </a:r>
            <a:r>
              <a:rPr lang="en-US" altLang="zh-CN" b="1" dirty="0"/>
              <a:t>LSTM</a:t>
            </a:r>
            <a:r>
              <a:rPr lang="zh-CN" altLang="en-US" b="1" dirty="0"/>
              <a:t>或</a:t>
            </a:r>
            <a:r>
              <a:rPr lang="en-US" altLang="zh-CN" b="1" dirty="0"/>
              <a:t>GRU,</a:t>
            </a:r>
            <a:r>
              <a:rPr lang="zh-CN" altLang="en-US" b="1" dirty="0"/>
              <a:t>但序列较长时，由于需要嵌套多层复合函数，长期效果不佳。</a:t>
            </a:r>
            <a:endParaRPr lang="en-US" altLang="zh-CN" b="1" dirty="0"/>
          </a:p>
          <a:p>
            <a:pPr lvl="2"/>
            <a:r>
              <a:rPr lang="zh-CN" altLang="en-US" b="1" dirty="0"/>
              <a:t>串行（从左到右或从右到左），无法并行处理</a:t>
            </a:r>
            <a:endParaRPr lang="en-US" altLang="zh-CN" b="1" dirty="0"/>
          </a:p>
          <a:p>
            <a:pPr lvl="4"/>
            <a:r>
              <a:rPr lang="zh-CN" altLang="en-US" b="1" dirty="0"/>
              <a:t>不能充分发挥</a:t>
            </a:r>
            <a:r>
              <a:rPr lang="en-US" altLang="zh-CN" b="1" dirty="0"/>
              <a:t>GPU</a:t>
            </a:r>
            <a:r>
              <a:rPr lang="zh-CN" altLang="en-US" b="1" dirty="0"/>
              <a:t>的性能</a:t>
            </a:r>
            <a:endParaRPr lang="en-US" altLang="zh-CN" b="1" dirty="0"/>
          </a:p>
          <a:p>
            <a:pPr lvl="2"/>
            <a:r>
              <a:rPr lang="zh-CN" altLang="en-US" b="1" dirty="0"/>
              <a:t>广度不够</a:t>
            </a:r>
            <a:endParaRPr lang="en-US" altLang="zh-CN" b="1" dirty="0"/>
          </a:p>
          <a:p>
            <a:pPr lvl="4"/>
            <a:r>
              <a:rPr lang="zh-CN" altLang="en-US" b="1" dirty="0"/>
              <a:t>无法像卷积中的多核一样，从不同角度提取特征图</a:t>
            </a:r>
            <a:endParaRPr lang="en-US" altLang="zh-CN" b="1" dirty="0"/>
          </a:p>
          <a:p>
            <a:pPr lvl="2"/>
            <a:r>
              <a:rPr lang="zh-CN" altLang="en-US" b="1" dirty="0"/>
              <a:t>通用性不够</a:t>
            </a:r>
            <a:endParaRPr lang="en-US" altLang="zh-CN" b="1" dirty="0"/>
          </a:p>
          <a:p>
            <a:pPr lvl="4"/>
            <a:r>
              <a:rPr lang="zh-CN" altLang="en-US" b="1" dirty="0"/>
              <a:t>一般只适应语言类的序列问题，不太适合图像、视频等处理。</a:t>
            </a:r>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87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572032"/>
          </a:xfrm>
          <a:ln>
            <a:solidFill>
              <a:srgbClr val="0070C0"/>
            </a:solidFill>
          </a:ln>
        </p:spPr>
        <p:txBody>
          <a:bodyPr/>
          <a:lstStyle/>
          <a:p>
            <a:r>
              <a:rPr lang="zh-CN" altLang="en-US" b="1" dirty="0"/>
              <a:t>人注意力由</a:t>
            </a:r>
            <a:r>
              <a:rPr lang="zh-CN" altLang="en-US" b="0" i="0" dirty="0">
                <a:effectLst/>
                <a:latin typeface="Roboto" panose="02000000000000000000" pitchFamily="2" charset="0"/>
              </a:rPr>
              <a:t>非自主性提示到被自主引导到较感兴趣的小车上</a:t>
            </a:r>
            <a:endParaRPr lang="en-US" altLang="zh-CN" b="1" dirty="0"/>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F2333960-41F6-4475-55E5-651FEDD5B1D1}"/>
              </a:ext>
            </a:extLst>
          </p:cNvPr>
          <p:cNvGraphicFramePr>
            <a:graphicFrameLocks noChangeAspect="1"/>
          </p:cNvGraphicFramePr>
          <p:nvPr>
            <p:extLst>
              <p:ext uri="{D42A27DB-BD31-4B8C-83A1-F6EECF244321}">
                <p14:modId xmlns:p14="http://schemas.microsoft.com/office/powerpoint/2010/main" val="2034633479"/>
              </p:ext>
            </p:extLst>
          </p:nvPr>
        </p:nvGraphicFramePr>
        <p:xfrm>
          <a:off x="899592" y="2420888"/>
          <a:ext cx="6696744" cy="2808312"/>
        </p:xfrm>
        <a:graphic>
          <a:graphicData uri="http://schemas.openxmlformats.org/presentationml/2006/ole">
            <mc:AlternateContent xmlns:mc="http://schemas.openxmlformats.org/markup-compatibility/2006">
              <mc:Choice xmlns:v="urn:schemas-microsoft-com:vml" Requires="v">
                <p:oleObj name="Visio" r:id="rId3" imgW="3442822" imgH="2110779" progId="Visio.Drawing.11">
                  <p:embed/>
                </p:oleObj>
              </mc:Choice>
              <mc:Fallback>
                <p:oleObj name="Visio" r:id="rId3" imgW="3442822" imgH="211077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420888"/>
                        <a:ext cx="6696744" cy="2808312"/>
                      </a:xfrm>
                      <a:prstGeom prst="rect">
                        <a:avLst/>
                      </a:prstGeom>
                      <a:noFill/>
                    </p:spPr>
                  </p:pic>
                </p:oleObj>
              </mc:Fallback>
            </mc:AlternateContent>
          </a:graphicData>
        </a:graphic>
      </p:graphicFrame>
    </p:spTree>
    <p:extLst>
      <p:ext uri="{BB962C8B-B14F-4D97-AF65-F5344CB8AC3E}">
        <p14:creationId xmlns:p14="http://schemas.microsoft.com/office/powerpoint/2010/main" val="2873686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88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572032"/>
          </a:xfrm>
          <a:ln>
            <a:solidFill>
              <a:srgbClr val="0070C0"/>
            </a:solidFill>
          </a:ln>
        </p:spPr>
        <p:txBody>
          <a:bodyPr/>
          <a:lstStyle/>
          <a:p>
            <a:r>
              <a:rPr lang="zh-CN" altLang="en-US" b="1" dirty="0"/>
              <a:t>注意力机制中通过集中注意力由</a:t>
            </a:r>
            <a:r>
              <a:rPr lang="zh-CN" altLang="en-US" b="1" dirty="0">
                <a:latin typeface="Roboto" panose="02000000000000000000" pitchFamily="2" charset="0"/>
              </a:rPr>
              <a:t>非自主提示（值或键）到自主提示（查询）</a:t>
            </a:r>
            <a:r>
              <a:rPr lang="zh-CN" altLang="en-US" dirty="0">
                <a:latin typeface="Roboto" panose="02000000000000000000" pitchFamily="2" charset="0"/>
              </a:rPr>
              <a:t>之间的对应关系</a:t>
            </a:r>
            <a:endParaRPr lang="en-US" altLang="zh-CN" b="1" dirty="0"/>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958EA02F-6052-63C6-23BB-BF7C5150CBDA}"/>
              </a:ext>
            </a:extLst>
          </p:cNvPr>
          <p:cNvGraphicFramePr>
            <a:graphicFrameLocks noChangeAspect="1"/>
          </p:cNvGraphicFramePr>
          <p:nvPr>
            <p:extLst>
              <p:ext uri="{D42A27DB-BD31-4B8C-83A1-F6EECF244321}">
                <p14:modId xmlns:p14="http://schemas.microsoft.com/office/powerpoint/2010/main" val="2324239796"/>
              </p:ext>
            </p:extLst>
          </p:nvPr>
        </p:nvGraphicFramePr>
        <p:xfrm>
          <a:off x="755576" y="2564904"/>
          <a:ext cx="7560840" cy="3168352"/>
        </p:xfrm>
        <a:graphic>
          <a:graphicData uri="http://schemas.openxmlformats.org/presentationml/2006/ole">
            <mc:AlternateContent xmlns:mc="http://schemas.openxmlformats.org/markup-compatibility/2006">
              <mc:Choice xmlns:v="urn:schemas-microsoft-com:vml" Requires="v">
                <p:oleObj name="Visio" r:id="rId3" imgW="6190630" imgH="2122798" progId="Visio.Drawing.11">
                  <p:embed/>
                </p:oleObj>
              </mc:Choice>
              <mc:Fallback>
                <p:oleObj name="Visio" r:id="rId3" imgW="6190630" imgH="212279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2564904"/>
                        <a:ext cx="7560840" cy="3168352"/>
                      </a:xfrm>
                      <a:prstGeom prst="rect">
                        <a:avLst/>
                      </a:prstGeom>
                      <a:noFill/>
                    </p:spPr>
                  </p:pic>
                </p:oleObj>
              </mc:Fallback>
            </mc:AlternateContent>
          </a:graphicData>
        </a:graphic>
      </p:graphicFrame>
    </p:spTree>
    <p:extLst>
      <p:ext uri="{BB962C8B-B14F-4D97-AF65-F5344CB8AC3E}">
        <p14:creationId xmlns:p14="http://schemas.microsoft.com/office/powerpoint/2010/main" val="7139851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89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572032"/>
          </a:xfrm>
          <a:ln>
            <a:solidFill>
              <a:srgbClr val="0070C0"/>
            </a:solidFill>
          </a:ln>
        </p:spPr>
        <p:txBody>
          <a:bodyPr/>
          <a:lstStyle/>
          <a:p>
            <a:r>
              <a:rPr lang="zh-CN" altLang="en-US" b="1" dirty="0"/>
              <a:t>注意力机制的计算过程</a:t>
            </a:r>
            <a:endParaRPr lang="en-US" altLang="zh-CN" b="1" dirty="0"/>
          </a:p>
          <a:p>
            <a:pPr lvl="1"/>
            <a:r>
              <a:rPr lang="zh-CN" altLang="en-US" b="1" dirty="0"/>
              <a:t>计算查询与键</a:t>
            </a:r>
            <a:endParaRPr lang="en-US" altLang="zh-CN" b="1" dirty="0"/>
          </a:p>
          <a:p>
            <a:pPr marL="668337" lvl="2" indent="0">
              <a:buNone/>
            </a:pPr>
            <a:r>
              <a:rPr lang="zh-CN" altLang="en-US" b="1" dirty="0"/>
              <a:t>的相似值</a:t>
            </a:r>
            <a:r>
              <a:rPr lang="en-US" altLang="zh-CN" b="1" dirty="0" err="1"/>
              <a:t>si</a:t>
            </a:r>
            <a:r>
              <a:rPr lang="zh-CN" altLang="en-US" b="1" dirty="0"/>
              <a:t>（相当于</a:t>
            </a:r>
            <a:endParaRPr lang="en-US" altLang="zh-CN" b="1" dirty="0"/>
          </a:p>
          <a:p>
            <a:pPr marL="668337" lvl="2" indent="0">
              <a:buNone/>
            </a:pPr>
            <a:r>
              <a:rPr lang="zh-CN" altLang="en-US" b="1" dirty="0"/>
              <a:t>给注意力评分）</a:t>
            </a:r>
            <a:endParaRPr lang="en-US" altLang="zh-CN" b="1" dirty="0"/>
          </a:p>
          <a:p>
            <a:pPr lvl="1"/>
            <a:r>
              <a:rPr lang="zh-CN" altLang="en-US" b="1" dirty="0"/>
              <a:t>归一化处理</a:t>
            </a:r>
            <a:r>
              <a:rPr lang="en-US" altLang="zh-CN" b="1" dirty="0" err="1"/>
              <a:t>si</a:t>
            </a:r>
            <a:endParaRPr lang="en-US" altLang="zh-CN" b="1" dirty="0"/>
          </a:p>
          <a:p>
            <a:pPr marL="393700" lvl="1" indent="0">
              <a:buNone/>
            </a:pPr>
            <a:r>
              <a:rPr lang="zh-CN" altLang="en-US" b="1" dirty="0"/>
              <a:t>  得注意力权重</a:t>
            </a:r>
            <a:r>
              <a:rPr lang="en-US" altLang="zh-CN" b="1" dirty="0"/>
              <a:t>ai</a:t>
            </a:r>
          </a:p>
          <a:p>
            <a:pPr lvl="1"/>
            <a:r>
              <a:rPr lang="zh-CN" altLang="en-US" b="1" dirty="0"/>
              <a:t>根据</a:t>
            </a:r>
            <a:r>
              <a:rPr lang="zh-CN" altLang="zh-CN" b="1" dirty="0"/>
              <a:t>权重系数</a:t>
            </a:r>
            <a:endParaRPr lang="en-US" altLang="zh-CN" b="1" dirty="0"/>
          </a:p>
          <a:p>
            <a:pPr marL="393700" lvl="1" indent="0">
              <a:buNone/>
            </a:pPr>
            <a:r>
              <a:rPr lang="en-US" altLang="zh-CN" b="1" dirty="0"/>
              <a:t> </a:t>
            </a:r>
            <a:r>
              <a:rPr lang="zh-CN" altLang="zh-CN" b="1" dirty="0"/>
              <a:t>对</a:t>
            </a:r>
            <a:r>
              <a:rPr lang="en-US" altLang="zh-CN" b="1" dirty="0"/>
              <a:t>Value</a:t>
            </a:r>
            <a:r>
              <a:rPr lang="zh-CN" altLang="zh-CN" b="1" dirty="0"/>
              <a:t>进行加权</a:t>
            </a:r>
            <a:endParaRPr lang="en-US" altLang="zh-CN" b="1" dirty="0"/>
          </a:p>
          <a:p>
            <a:pPr marL="393700" lvl="1" indent="0">
              <a:buNone/>
            </a:pPr>
            <a:r>
              <a:rPr lang="en-US" altLang="zh-CN" b="1" dirty="0"/>
              <a:t> </a:t>
            </a:r>
            <a:r>
              <a:rPr lang="zh-CN" altLang="zh-CN" b="1" dirty="0"/>
              <a:t>求和</a:t>
            </a:r>
            <a:r>
              <a:rPr lang="zh-CN" altLang="en-US" b="1" dirty="0"/>
              <a:t>。</a:t>
            </a:r>
            <a:endParaRPr lang="en-US" altLang="zh-CN" b="1" dirty="0"/>
          </a:p>
          <a:p>
            <a:pPr marL="668337" lvl="2" indent="0">
              <a:buNone/>
            </a:pPr>
            <a:endParaRPr lang="en-US" altLang="zh-CN" sz="2400" b="1" dirty="0"/>
          </a:p>
          <a:p>
            <a:pPr marL="668337" lvl="2" indent="0">
              <a:buNone/>
            </a:pPr>
            <a:endParaRPr lang="en-US" altLang="zh-CN" b="1" dirty="0"/>
          </a:p>
          <a:p>
            <a:pPr lvl="1"/>
            <a:endParaRPr lang="en-US" altLang="zh-CN" b="1" dirty="0"/>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41D66D02-5DFD-F9D7-16B8-009CE414304B}"/>
              </a:ext>
            </a:extLst>
          </p:cNvPr>
          <p:cNvPicPr>
            <a:picLocks noChangeAspect="1"/>
          </p:cNvPicPr>
          <p:nvPr/>
        </p:nvPicPr>
        <p:blipFill>
          <a:blip r:embed="rId3"/>
          <a:srcRect/>
          <a:stretch>
            <a:fillRect/>
          </a:stretch>
        </p:blipFill>
        <p:spPr>
          <a:xfrm>
            <a:off x="3635896" y="1988840"/>
            <a:ext cx="4896544" cy="4032448"/>
          </a:xfrm>
          <a:prstGeom prst="rect">
            <a:avLst/>
          </a:prstGeom>
          <a:noFill/>
          <a:ln w="9525">
            <a:noFill/>
            <a:miter lim="800000"/>
            <a:headEnd/>
            <a:tailEnd/>
          </a:ln>
        </p:spPr>
      </p:pic>
    </p:spTree>
    <p:extLst>
      <p:ext uri="{BB962C8B-B14F-4D97-AF65-F5344CB8AC3E}">
        <p14:creationId xmlns:p14="http://schemas.microsoft.com/office/powerpoint/2010/main" val="145663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5400" dirty="0"/>
              <a:t>第</a:t>
            </a:r>
            <a:r>
              <a:rPr lang="en-US" altLang="zh-CN" sz="5400" dirty="0"/>
              <a:t>1</a:t>
            </a:r>
            <a:r>
              <a:rPr lang="zh-CN" altLang="en-US" sz="5400" dirty="0"/>
              <a:t>章 </a:t>
            </a:r>
            <a:r>
              <a:rPr lang="en-US" altLang="zh-CN" sz="5400" dirty="0"/>
              <a:t>NumPy</a:t>
            </a:r>
            <a:r>
              <a:rPr lang="zh-CN" altLang="en-US" sz="5400" dirty="0"/>
              <a:t>基础</a:t>
            </a:r>
            <a:endParaRPr lang="en-US" altLang="zh-CN" sz="54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9</a:t>
            </a:fld>
            <a:endParaRPr lang="zh-CN" altLang="en-US" sz="2400" dirty="0"/>
          </a:p>
        </p:txBody>
      </p:sp>
      <p:sp>
        <p:nvSpPr>
          <p:cNvPr id="829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5"/>
          <p:cNvSpPr txBox="1">
            <a:spLocks/>
          </p:cNvSpPr>
          <p:nvPr/>
        </p:nvSpPr>
        <p:spPr bwMode="auto">
          <a:xfrm>
            <a:off x="457200" y="1500175"/>
            <a:ext cx="8229600" cy="46651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lang="zh-CN" altLang="en-US" sz="2600" dirty="0">
                <a:latin typeface="+mn-lt"/>
                <a:ea typeface="+mn-ea"/>
              </a:rPr>
              <a:t>索引、切片等操作</a:t>
            </a: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endParaRPr lang="en-US" altLang="zh-CN" sz="2600" dirty="0">
              <a:latin typeface="+mn-lt"/>
              <a:ea typeface="+mn-ea"/>
            </a:endParaRPr>
          </a:p>
          <a:p>
            <a:pPr marL="730250" lvl="1" indent="-273050" eaLnBrk="0" hangingPunct="0">
              <a:spcBef>
                <a:spcPct val="20000"/>
              </a:spcBef>
              <a:buClr>
                <a:srgbClr val="0BD0D9"/>
              </a:buClr>
              <a:buSzPct val="95000"/>
              <a:buFont typeface="Wingdings 2" pitchFamily="18" charset="2"/>
              <a:buChar char=""/>
              <a:defRPr/>
            </a:pPr>
            <a:r>
              <a:rPr lang="zh-CN" altLang="en-US" sz="2600" dirty="0">
                <a:latin typeface="+mn-lt"/>
                <a:ea typeface="+mn-ea"/>
              </a:rPr>
              <a:t>索引结构：</a:t>
            </a:r>
            <a:r>
              <a:rPr lang="en-US" altLang="zh-CN" sz="2600" dirty="0">
                <a:latin typeface="+mn-lt"/>
                <a:ea typeface="+mn-ea"/>
              </a:rPr>
              <a:t>[</a:t>
            </a:r>
            <a:r>
              <a:rPr lang="zh-CN" altLang="en-US" sz="2600" dirty="0">
                <a:latin typeface="+mn-lt"/>
                <a:ea typeface="+mn-ea"/>
              </a:rPr>
              <a:t>行索引</a:t>
            </a:r>
            <a:r>
              <a:rPr lang="en-US" altLang="zh-CN" sz="2600" dirty="0">
                <a:latin typeface="+mn-lt"/>
                <a:ea typeface="+mn-ea"/>
              </a:rPr>
              <a:t>,</a:t>
            </a:r>
            <a:r>
              <a:rPr lang="zh-CN" altLang="en-US" sz="2600" dirty="0">
                <a:latin typeface="+mn-lt"/>
                <a:ea typeface="+mn-ea"/>
              </a:rPr>
              <a:t>列索引</a:t>
            </a:r>
            <a:r>
              <a:rPr lang="en-US" altLang="zh-CN" sz="2600" dirty="0">
                <a:latin typeface="+mn-lt"/>
                <a:ea typeface="+mn-ea"/>
              </a:rPr>
              <a:t>]</a:t>
            </a:r>
            <a:r>
              <a:rPr lang="zh-CN" altLang="en-US" sz="2600" dirty="0">
                <a:latin typeface="+mn-lt"/>
                <a:ea typeface="+mn-ea"/>
              </a:rPr>
              <a:t>，行</a:t>
            </a:r>
            <a:r>
              <a:rPr lang="en-US" altLang="zh-CN" sz="2600" dirty="0">
                <a:latin typeface="+mn-lt"/>
                <a:ea typeface="+mn-ea"/>
              </a:rPr>
              <a:t>(</a:t>
            </a:r>
            <a:r>
              <a:rPr lang="zh-CN" altLang="en-US" sz="2600" dirty="0">
                <a:latin typeface="+mn-lt"/>
                <a:ea typeface="+mn-ea"/>
              </a:rPr>
              <a:t>或列</a:t>
            </a:r>
            <a:r>
              <a:rPr lang="en-US" altLang="zh-CN" sz="2600" dirty="0">
                <a:latin typeface="+mn-lt"/>
                <a:ea typeface="+mn-ea"/>
              </a:rPr>
              <a:t>)</a:t>
            </a:r>
            <a:r>
              <a:rPr lang="zh-CN" altLang="en-US" sz="2600" dirty="0">
                <a:latin typeface="+mn-lt"/>
                <a:ea typeface="+mn-ea"/>
              </a:rPr>
              <a:t>索引</a:t>
            </a:r>
            <a:r>
              <a:rPr lang="en-US" altLang="zh-CN" sz="2600" dirty="0">
                <a:latin typeface="+mn-lt"/>
                <a:ea typeface="+mn-ea"/>
              </a:rPr>
              <a:t>=[</a:t>
            </a:r>
            <a:r>
              <a:rPr lang="zh-CN" altLang="en-US" sz="2600" dirty="0">
                <a:latin typeface="+mn-lt"/>
                <a:ea typeface="+mn-ea"/>
              </a:rPr>
              <a:t>起始位置</a:t>
            </a:r>
            <a:r>
              <a:rPr lang="en-US" altLang="zh-CN" sz="2600" dirty="0">
                <a:latin typeface="+mn-lt"/>
                <a:ea typeface="+mn-ea"/>
              </a:rPr>
              <a:t>][:</a:t>
            </a:r>
            <a:r>
              <a:rPr lang="zh-CN" altLang="en-US" sz="2600" dirty="0">
                <a:latin typeface="+mn-lt"/>
                <a:ea typeface="+mn-ea"/>
              </a:rPr>
              <a:t>结束位置</a:t>
            </a:r>
            <a:r>
              <a:rPr lang="en-US" altLang="zh-CN" sz="2600" dirty="0">
                <a:latin typeface="+mn-lt"/>
                <a:ea typeface="+mn-ea"/>
              </a:rPr>
              <a:t>][:</a:t>
            </a:r>
            <a:r>
              <a:rPr lang="zh-CN" altLang="en-US" sz="2600" dirty="0">
                <a:latin typeface="+mn-lt"/>
                <a:ea typeface="+mn-ea"/>
              </a:rPr>
              <a:t>步长</a:t>
            </a:r>
            <a:r>
              <a:rPr lang="en-US" altLang="zh-CN" sz="2600" dirty="0">
                <a:latin typeface="+mn-lt"/>
                <a:ea typeface="+mn-ea"/>
              </a:rPr>
              <a:t>]</a:t>
            </a:r>
          </a:p>
        </p:txBody>
      </p:sp>
      <p:pic>
        <p:nvPicPr>
          <p:cNvPr id="114690" name="Picture 2"/>
          <p:cNvPicPr>
            <a:picLocks noChangeAspect="1" noChangeArrowheads="1"/>
          </p:cNvPicPr>
          <p:nvPr/>
        </p:nvPicPr>
        <p:blipFill>
          <a:blip r:embed="rId3"/>
          <a:srcRect/>
          <a:stretch>
            <a:fillRect/>
          </a:stretch>
        </p:blipFill>
        <p:spPr bwMode="auto">
          <a:xfrm>
            <a:off x="1214414" y="2152650"/>
            <a:ext cx="6110311" cy="2990862"/>
          </a:xfrm>
          <a:prstGeom prst="rect">
            <a:avLst/>
          </a:prstGeom>
          <a:noFill/>
          <a:ln w="9525">
            <a:no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90</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572032"/>
          </a:xfrm>
          <a:ln>
            <a:solidFill>
              <a:srgbClr val="0070C0"/>
            </a:solidFill>
          </a:ln>
        </p:spPr>
        <p:txBody>
          <a:bodyPr/>
          <a:lstStyle/>
          <a:p>
            <a:r>
              <a:rPr lang="zh-CN" altLang="en-US" b="1" dirty="0"/>
              <a:t>带注意力机制的</a:t>
            </a:r>
            <a:r>
              <a:rPr lang="en-US" altLang="zh-CN" b="1" dirty="0"/>
              <a:t>Encoder-Decoder</a:t>
            </a:r>
            <a:r>
              <a:rPr lang="zh-CN" altLang="en-US" b="1" dirty="0"/>
              <a:t>架构</a:t>
            </a:r>
            <a:endParaRPr lang="en-US" altLang="zh-CN" b="1" dirty="0"/>
          </a:p>
          <a:p>
            <a:r>
              <a:rPr lang="zh-CN" altLang="en-US" b="0" i="0" dirty="0">
                <a:solidFill>
                  <a:srgbClr val="4D4D4D"/>
                </a:solidFill>
                <a:effectLst/>
                <a:latin typeface="-apple-system"/>
              </a:rPr>
              <a:t>在</a:t>
            </a:r>
            <a:r>
              <a:rPr lang="en-US" altLang="zh-CN" b="0" i="0" dirty="0">
                <a:solidFill>
                  <a:srgbClr val="4D4D4D"/>
                </a:solidFill>
                <a:effectLst/>
                <a:latin typeface="-apple-system"/>
              </a:rPr>
              <a:t>Encoder-Decoder </a:t>
            </a:r>
            <a:r>
              <a:rPr lang="zh-CN" altLang="en-US" b="0" i="0" dirty="0">
                <a:solidFill>
                  <a:srgbClr val="4D4D4D"/>
                </a:solidFill>
                <a:effectLst/>
                <a:latin typeface="-apple-system"/>
              </a:rPr>
              <a:t>模型中，</a:t>
            </a:r>
            <a:r>
              <a:rPr lang="zh-CN" altLang="en-US" dirty="0">
                <a:solidFill>
                  <a:srgbClr val="4D4D4D"/>
                </a:solidFill>
                <a:latin typeface="-apple-system"/>
              </a:rPr>
              <a:t>注意力</a:t>
            </a:r>
            <a:r>
              <a:rPr lang="zh-CN" altLang="en-US" b="0" i="0" dirty="0">
                <a:solidFill>
                  <a:srgbClr val="4D4D4D"/>
                </a:solidFill>
                <a:effectLst/>
                <a:latin typeface="-apple-system"/>
              </a:rPr>
              <a:t>权值的计算不仅需要</a:t>
            </a:r>
            <a:r>
              <a:rPr lang="en-US" altLang="zh-CN" b="0" i="0" dirty="0">
                <a:solidFill>
                  <a:srgbClr val="4D4D4D"/>
                </a:solidFill>
                <a:effectLst/>
                <a:latin typeface="-apple-system"/>
              </a:rPr>
              <a:t>Encoder</a:t>
            </a:r>
            <a:r>
              <a:rPr lang="zh-CN" altLang="en-US" b="0" i="0" dirty="0">
                <a:solidFill>
                  <a:srgbClr val="4D4D4D"/>
                </a:solidFill>
                <a:effectLst/>
                <a:latin typeface="-apple-system"/>
              </a:rPr>
              <a:t>中的隐状态而且还需要</a:t>
            </a:r>
            <a:r>
              <a:rPr lang="en-US" altLang="zh-CN" b="0" i="0" dirty="0">
                <a:solidFill>
                  <a:srgbClr val="4D4D4D"/>
                </a:solidFill>
                <a:effectLst/>
                <a:latin typeface="-apple-system"/>
              </a:rPr>
              <a:t>Decoder</a:t>
            </a:r>
            <a:r>
              <a:rPr lang="zh-CN" altLang="en-US" b="0" i="0" dirty="0">
                <a:solidFill>
                  <a:srgbClr val="4D4D4D"/>
                </a:solidFill>
                <a:effectLst/>
                <a:latin typeface="-apple-system"/>
              </a:rPr>
              <a:t>中的隐状态</a:t>
            </a:r>
            <a:endParaRPr lang="en-US" altLang="zh-CN" b="1" dirty="0"/>
          </a:p>
          <a:p>
            <a:pPr marL="668337" lvl="2" indent="0">
              <a:buNone/>
            </a:pPr>
            <a:endParaRPr lang="en-US" altLang="zh-CN" sz="2400" b="1" dirty="0"/>
          </a:p>
          <a:p>
            <a:pPr marL="668337" lvl="2" indent="0">
              <a:buNone/>
            </a:pPr>
            <a:endParaRPr lang="en-US" altLang="zh-CN" b="1" dirty="0"/>
          </a:p>
          <a:p>
            <a:pPr lvl="1"/>
            <a:endParaRPr lang="en-US" altLang="zh-CN" b="1" dirty="0"/>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ADA67EC7-51F3-EE7C-2944-D386676C0A2E}"/>
              </a:ext>
            </a:extLst>
          </p:cNvPr>
          <p:cNvPicPr>
            <a:picLocks noChangeAspect="1"/>
          </p:cNvPicPr>
          <p:nvPr/>
        </p:nvPicPr>
        <p:blipFill>
          <a:blip r:embed="rId3"/>
          <a:srcRect/>
          <a:stretch>
            <a:fillRect/>
          </a:stretch>
        </p:blipFill>
        <p:spPr>
          <a:xfrm>
            <a:off x="755576" y="3089076"/>
            <a:ext cx="7416824" cy="3024336"/>
          </a:xfrm>
          <a:prstGeom prst="rect">
            <a:avLst/>
          </a:prstGeom>
          <a:noFill/>
          <a:ln w="9525">
            <a:noFill/>
            <a:miter lim="800000"/>
            <a:headEnd/>
            <a:tailEnd/>
          </a:ln>
        </p:spPr>
      </p:pic>
    </p:spTree>
    <p:extLst>
      <p:ext uri="{BB962C8B-B14F-4D97-AF65-F5344CB8AC3E}">
        <p14:creationId xmlns:p14="http://schemas.microsoft.com/office/powerpoint/2010/main" val="2716903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91</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4736"/>
          </a:xfrm>
          <a:ln>
            <a:solidFill>
              <a:srgbClr val="0070C0"/>
            </a:solidFill>
          </a:ln>
        </p:spPr>
        <p:txBody>
          <a:bodyPr/>
          <a:lstStyle/>
          <a:p>
            <a:r>
              <a:rPr lang="zh-CN" altLang="en-US" b="1" dirty="0"/>
              <a:t>自注意力机制</a:t>
            </a:r>
            <a:endParaRPr lang="en-US" altLang="zh-CN" b="1" dirty="0"/>
          </a:p>
          <a:p>
            <a:pPr lvl="2"/>
            <a:r>
              <a:rPr lang="zh-CN" altLang="en-US" b="0" i="0" dirty="0">
                <a:solidFill>
                  <a:srgbClr val="4D4D4D"/>
                </a:solidFill>
                <a:effectLst/>
                <a:latin typeface="-apple-system"/>
              </a:rPr>
              <a:t>这是输入语句内部元素之间或者输出语句内部元素之间发生的</a:t>
            </a:r>
            <a:r>
              <a:rPr lang="zh-CN" altLang="en-US" dirty="0">
                <a:solidFill>
                  <a:srgbClr val="4D4D4D"/>
                </a:solidFill>
                <a:latin typeface="-apple-system"/>
              </a:rPr>
              <a:t>注意力</a:t>
            </a:r>
            <a:r>
              <a:rPr lang="zh-CN" altLang="en-US" b="0" i="0" dirty="0">
                <a:solidFill>
                  <a:srgbClr val="4D4D4D"/>
                </a:solidFill>
                <a:effectLst/>
                <a:latin typeface="-apple-system"/>
              </a:rPr>
              <a:t>机制，自注意力模型可以建立序列内部的长距离依赖关系。</a:t>
            </a:r>
            <a:endParaRPr lang="en-US" altLang="zh-CN" b="0" i="0" dirty="0">
              <a:solidFill>
                <a:srgbClr val="4D4D4D"/>
              </a:solidFill>
              <a:effectLst/>
              <a:latin typeface="-apple-system"/>
            </a:endParaRPr>
          </a:p>
          <a:p>
            <a:endParaRPr lang="en-US" altLang="zh-CN" b="1" dirty="0"/>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7FB5FF77-75E5-FC94-7B2B-0A66E612CFF1}"/>
              </a:ext>
            </a:extLst>
          </p:cNvPr>
          <p:cNvPicPr>
            <a:picLocks noChangeAspect="1"/>
          </p:cNvPicPr>
          <p:nvPr/>
        </p:nvPicPr>
        <p:blipFill>
          <a:blip r:embed="rId3"/>
          <a:srcRect/>
          <a:stretch>
            <a:fillRect/>
          </a:stretch>
        </p:blipFill>
        <p:spPr>
          <a:xfrm>
            <a:off x="2627784" y="2950876"/>
            <a:ext cx="5904656" cy="3287388"/>
          </a:xfrm>
          <a:prstGeom prst="rect">
            <a:avLst/>
          </a:prstGeom>
          <a:noFill/>
          <a:ln w="9525">
            <a:noFill/>
            <a:miter lim="800000"/>
            <a:headEnd/>
            <a:tailEnd/>
          </a:ln>
        </p:spPr>
      </p:pic>
    </p:spTree>
    <p:extLst>
      <p:ext uri="{BB962C8B-B14F-4D97-AF65-F5344CB8AC3E}">
        <p14:creationId xmlns:p14="http://schemas.microsoft.com/office/powerpoint/2010/main" val="21385478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92</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4736"/>
          </a:xfrm>
          <a:ln>
            <a:solidFill>
              <a:srgbClr val="0070C0"/>
            </a:solidFill>
          </a:ln>
        </p:spPr>
        <p:txBody>
          <a:bodyPr/>
          <a:lstStyle/>
          <a:p>
            <a:r>
              <a:rPr lang="zh-CN" altLang="en-US" b="1" dirty="0"/>
              <a:t>自注意力的计算过程</a:t>
            </a:r>
            <a:endParaRPr lang="en-US" altLang="zh-CN" b="1" dirty="0"/>
          </a:p>
          <a:p>
            <a:pPr marL="668337" lvl="2" indent="0">
              <a:buNone/>
            </a:pPr>
            <a:r>
              <a:rPr lang="zh-CN" altLang="en-US" b="0" i="0" dirty="0">
                <a:solidFill>
                  <a:srgbClr val="4D4D4D"/>
                </a:solidFill>
                <a:effectLst/>
                <a:latin typeface="-apple-system"/>
              </a:rPr>
              <a:t>（</a:t>
            </a:r>
            <a:r>
              <a:rPr lang="en-US" altLang="zh-CN" b="0" i="0" dirty="0">
                <a:solidFill>
                  <a:srgbClr val="4D4D4D"/>
                </a:solidFill>
                <a:effectLst/>
                <a:latin typeface="-apple-system"/>
              </a:rPr>
              <a:t>1</a:t>
            </a:r>
            <a:r>
              <a:rPr lang="zh-CN" altLang="en-US" b="0" i="0" dirty="0">
                <a:solidFill>
                  <a:srgbClr val="4D4D4D"/>
                </a:solidFill>
                <a:effectLst/>
                <a:latin typeface="-apple-system"/>
              </a:rPr>
              <a:t>）输入数字化</a:t>
            </a:r>
            <a:endParaRPr lang="en-US" altLang="zh-CN" b="0" i="0" dirty="0">
              <a:solidFill>
                <a:srgbClr val="4D4D4D"/>
              </a:solidFill>
              <a:effectLst/>
              <a:latin typeface="-apple-system"/>
            </a:endParaRPr>
          </a:p>
          <a:p>
            <a:pPr marL="668337" lvl="2" indent="0">
              <a:buNone/>
            </a:pPr>
            <a:r>
              <a:rPr lang="zh-CN" altLang="en-US" b="0" i="0" dirty="0">
                <a:solidFill>
                  <a:srgbClr val="4D4D4D"/>
                </a:solidFill>
                <a:effectLst/>
                <a:latin typeface="-apple-system"/>
              </a:rPr>
              <a:t>把每个单词向量化（每个向量为一个</a:t>
            </a:r>
            <a:r>
              <a:rPr lang="en-US" altLang="zh-CN" b="0" i="0" dirty="0">
                <a:solidFill>
                  <a:srgbClr val="4D4D4D"/>
                </a:solidFill>
                <a:effectLst/>
                <a:latin typeface="-apple-system"/>
              </a:rPr>
              <a:t>Token</a:t>
            </a:r>
            <a:r>
              <a:rPr lang="zh-CN" altLang="en-US" b="0" i="0" dirty="0">
                <a:solidFill>
                  <a:srgbClr val="4D4D4D"/>
                </a:solidFill>
                <a:effectLst/>
                <a:latin typeface="-apple-system"/>
              </a:rPr>
              <a:t>），数字化一般有</a:t>
            </a:r>
            <a:endParaRPr lang="en-US" altLang="zh-CN" b="0" i="0" dirty="0">
              <a:solidFill>
                <a:srgbClr val="4D4D4D"/>
              </a:solidFill>
              <a:effectLst/>
              <a:latin typeface="-apple-system"/>
            </a:endParaRPr>
          </a:p>
          <a:p>
            <a:pPr marL="668337" lvl="2" indent="0">
              <a:buNone/>
            </a:pPr>
            <a:r>
              <a:rPr lang="zh-CN" altLang="en-US" dirty="0">
                <a:solidFill>
                  <a:srgbClr val="4D4D4D"/>
                </a:solidFill>
                <a:latin typeface="-apple-system"/>
              </a:rPr>
              <a:t>独热编码，或词嵌入等。为保留词的位置信息，转换过程中加上位置编码。</a:t>
            </a:r>
            <a:endParaRPr lang="en-US" altLang="zh-CN" dirty="0">
              <a:solidFill>
                <a:srgbClr val="4D4D4D"/>
              </a:solidFill>
              <a:latin typeface="-apple-system"/>
            </a:endParaRPr>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6802F73F-AD61-E66D-0A14-55BC6D0D6BCB}"/>
              </a:ext>
            </a:extLst>
          </p:cNvPr>
          <p:cNvPicPr>
            <a:picLocks noChangeAspect="1"/>
          </p:cNvPicPr>
          <p:nvPr/>
        </p:nvPicPr>
        <p:blipFill>
          <a:blip r:embed="rId3"/>
          <a:stretch>
            <a:fillRect/>
          </a:stretch>
        </p:blipFill>
        <p:spPr>
          <a:xfrm>
            <a:off x="827584" y="3573016"/>
            <a:ext cx="7200800" cy="2783332"/>
          </a:xfrm>
          <a:prstGeom prst="rect">
            <a:avLst/>
          </a:prstGeom>
        </p:spPr>
      </p:pic>
    </p:spTree>
    <p:extLst>
      <p:ext uri="{BB962C8B-B14F-4D97-AF65-F5344CB8AC3E}">
        <p14:creationId xmlns:p14="http://schemas.microsoft.com/office/powerpoint/2010/main" val="31901785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93</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4736"/>
          </a:xfrm>
          <a:ln>
            <a:solidFill>
              <a:srgbClr val="0070C0"/>
            </a:solidFill>
          </a:ln>
        </p:spPr>
        <p:txBody>
          <a:bodyPr/>
          <a:lstStyle/>
          <a:p>
            <a:r>
              <a:rPr lang="zh-CN" altLang="en-US" b="1" dirty="0"/>
              <a:t>自注意力的计算过程</a:t>
            </a:r>
            <a:endParaRPr lang="en-US" altLang="zh-CN" b="1" dirty="0"/>
          </a:p>
          <a:p>
            <a:pPr marL="668337" lvl="2" indent="0">
              <a:buNone/>
            </a:pPr>
            <a:r>
              <a:rPr lang="zh-CN" altLang="en-US" b="0" i="0" dirty="0">
                <a:solidFill>
                  <a:srgbClr val="4D4D4D"/>
                </a:solidFill>
                <a:effectLst/>
                <a:latin typeface="-apple-system"/>
              </a:rPr>
              <a:t>（</a:t>
            </a:r>
            <a:r>
              <a:rPr lang="en-US" altLang="zh-CN" dirty="0">
                <a:solidFill>
                  <a:srgbClr val="4D4D4D"/>
                </a:solidFill>
                <a:latin typeface="-apple-system"/>
              </a:rPr>
              <a:t>2</a:t>
            </a:r>
            <a:r>
              <a:rPr lang="zh-CN" altLang="en-US" b="0" i="0" dirty="0">
                <a:solidFill>
                  <a:srgbClr val="4D4D4D"/>
                </a:solidFill>
                <a:effectLst/>
                <a:latin typeface="-apple-system"/>
              </a:rPr>
              <a:t>）为每个标记（</a:t>
            </a:r>
            <a:r>
              <a:rPr lang="en-US" altLang="zh-CN" b="0" i="0" dirty="0">
                <a:solidFill>
                  <a:srgbClr val="4D4D4D"/>
                </a:solidFill>
                <a:effectLst/>
                <a:latin typeface="-apple-system"/>
              </a:rPr>
              <a:t>Token</a:t>
            </a:r>
            <a:r>
              <a:rPr lang="zh-CN" altLang="en-US" b="0" i="0" dirty="0">
                <a:solidFill>
                  <a:srgbClr val="4D4D4D"/>
                </a:solidFill>
                <a:effectLst/>
                <a:latin typeface="-apple-system"/>
              </a:rPr>
              <a:t>，数字化后的单词）创建</a:t>
            </a:r>
            <a:r>
              <a:rPr lang="en-US" altLang="zh-CN" b="0" i="0" dirty="0">
                <a:solidFill>
                  <a:srgbClr val="4D4D4D"/>
                </a:solidFill>
                <a:effectLst/>
                <a:latin typeface="-apple-system"/>
              </a:rPr>
              <a:t>Query</a:t>
            </a:r>
            <a:r>
              <a:rPr lang="zh-CN" altLang="en-US" b="0" i="0" dirty="0">
                <a:solidFill>
                  <a:srgbClr val="4D4D4D"/>
                </a:solidFill>
                <a:effectLst/>
                <a:latin typeface="-apple-system"/>
              </a:rPr>
              <a:t>、</a:t>
            </a:r>
            <a:r>
              <a:rPr lang="en-US" altLang="zh-CN" b="0" i="0" dirty="0">
                <a:solidFill>
                  <a:srgbClr val="4D4D4D"/>
                </a:solidFill>
                <a:effectLst/>
                <a:latin typeface="-apple-system"/>
              </a:rPr>
              <a:t>Key</a:t>
            </a:r>
            <a:r>
              <a:rPr lang="zh-CN" altLang="en-US" b="0" i="0" dirty="0">
                <a:solidFill>
                  <a:srgbClr val="4D4D4D"/>
                </a:solidFill>
                <a:effectLst/>
                <a:latin typeface="-apple-system"/>
              </a:rPr>
              <a:t>、</a:t>
            </a:r>
            <a:r>
              <a:rPr lang="en-US" altLang="zh-CN" b="0" i="0" dirty="0">
                <a:solidFill>
                  <a:srgbClr val="4D4D4D"/>
                </a:solidFill>
                <a:effectLst/>
                <a:latin typeface="-apple-system"/>
              </a:rPr>
              <a:t>Value</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lvl="2"/>
            <a:endParaRPr lang="en-US" altLang="zh-CN" dirty="0">
              <a:solidFill>
                <a:srgbClr val="4D4D4D"/>
              </a:solidFill>
              <a:latin typeface="-apple-system"/>
            </a:endParaRPr>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013E836F-35A9-EBB4-5F64-FCE834B2CB76}"/>
              </a:ext>
            </a:extLst>
          </p:cNvPr>
          <p:cNvPicPr>
            <a:picLocks noChangeAspect="1"/>
          </p:cNvPicPr>
          <p:nvPr/>
        </p:nvPicPr>
        <p:blipFill>
          <a:blip r:embed="rId3"/>
          <a:stretch>
            <a:fillRect/>
          </a:stretch>
        </p:blipFill>
        <p:spPr>
          <a:xfrm>
            <a:off x="1187624" y="2928924"/>
            <a:ext cx="6912768" cy="3384376"/>
          </a:xfrm>
          <a:prstGeom prst="rect">
            <a:avLst/>
          </a:prstGeom>
        </p:spPr>
      </p:pic>
    </p:spTree>
    <p:extLst>
      <p:ext uri="{BB962C8B-B14F-4D97-AF65-F5344CB8AC3E}">
        <p14:creationId xmlns:p14="http://schemas.microsoft.com/office/powerpoint/2010/main" val="23992856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94</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4736"/>
          </a:xfrm>
          <a:ln>
            <a:solidFill>
              <a:srgbClr val="0070C0"/>
            </a:solidFill>
          </a:ln>
        </p:spPr>
        <p:txBody>
          <a:bodyPr/>
          <a:lstStyle/>
          <a:p>
            <a:r>
              <a:rPr lang="zh-CN" altLang="en-US" b="1" dirty="0"/>
              <a:t>自注意力的计算过程</a:t>
            </a:r>
            <a:endParaRPr lang="en-US" altLang="zh-CN" b="1" dirty="0"/>
          </a:p>
          <a:p>
            <a:pPr marL="668337" lvl="2" indent="0">
              <a:buNone/>
            </a:pPr>
            <a:r>
              <a:rPr lang="zh-CN" altLang="en-US" b="0" i="0" dirty="0">
                <a:solidFill>
                  <a:srgbClr val="4D4D4D"/>
                </a:solidFill>
                <a:effectLst/>
                <a:latin typeface="-apple-system"/>
              </a:rPr>
              <a:t>（</a:t>
            </a:r>
            <a:r>
              <a:rPr lang="en-US" altLang="zh-CN" dirty="0">
                <a:solidFill>
                  <a:srgbClr val="4D4D4D"/>
                </a:solidFill>
                <a:latin typeface="-apple-system"/>
              </a:rPr>
              <a:t>3</a:t>
            </a:r>
            <a:r>
              <a:rPr lang="zh-CN" altLang="en-US" b="0" i="0" dirty="0">
                <a:solidFill>
                  <a:srgbClr val="4D4D4D"/>
                </a:solidFill>
                <a:effectLst/>
                <a:latin typeface="-apple-system"/>
              </a:rPr>
              <a:t>）对于每个输入标记使用其</a:t>
            </a:r>
            <a:r>
              <a:rPr lang="en-US" altLang="zh-CN" b="0" i="0" dirty="0">
                <a:solidFill>
                  <a:srgbClr val="4D4D4D"/>
                </a:solidFill>
                <a:effectLst/>
                <a:latin typeface="-apple-system"/>
              </a:rPr>
              <a:t>Query</a:t>
            </a:r>
            <a:r>
              <a:rPr lang="zh-CN" altLang="en-US" b="0" i="0" dirty="0">
                <a:solidFill>
                  <a:srgbClr val="4D4D4D"/>
                </a:solidFill>
                <a:effectLst/>
                <a:latin typeface="-apple-system"/>
              </a:rPr>
              <a:t>向量对其他所有的标记的</a:t>
            </a:r>
            <a:r>
              <a:rPr lang="en-US" altLang="zh-CN" b="0" i="0" dirty="0">
                <a:solidFill>
                  <a:srgbClr val="4D4D4D"/>
                </a:solidFill>
                <a:effectLst/>
                <a:latin typeface="-apple-system"/>
              </a:rPr>
              <a:t>Key</a:t>
            </a:r>
            <a:r>
              <a:rPr lang="zh-CN" altLang="en-US" b="0" i="0" dirty="0">
                <a:solidFill>
                  <a:srgbClr val="4D4D4D"/>
                </a:solidFill>
                <a:effectLst/>
                <a:latin typeface="-apple-system"/>
              </a:rPr>
              <a:t>向量进行评分，获得注意力分数。</a:t>
            </a:r>
            <a:r>
              <a:rPr lang="en-US" altLang="zh-CN" b="0" i="0" dirty="0">
                <a:solidFill>
                  <a:srgbClr val="4D4D4D"/>
                </a:solidFill>
                <a:effectLst/>
                <a:latin typeface="-apple-system"/>
              </a:rPr>
              <a:t>q</a:t>
            </a:r>
            <a:r>
              <a:rPr lang="zh-CN" altLang="en-US" b="0" i="0" dirty="0">
                <a:solidFill>
                  <a:srgbClr val="4D4D4D"/>
                </a:solidFill>
                <a:effectLst/>
                <a:latin typeface="-apple-system"/>
              </a:rPr>
              <a:t>与</a:t>
            </a:r>
            <a:r>
              <a:rPr lang="en-US" altLang="zh-CN" b="0" i="0" dirty="0">
                <a:solidFill>
                  <a:srgbClr val="4D4D4D"/>
                </a:solidFill>
                <a:effectLst/>
                <a:latin typeface="-apple-system"/>
              </a:rPr>
              <a:t>k</a:t>
            </a:r>
            <a:r>
              <a:rPr lang="zh-CN" altLang="en-US" b="0" i="0" dirty="0">
                <a:solidFill>
                  <a:srgbClr val="4D4D4D"/>
                </a:solidFill>
                <a:effectLst/>
                <a:latin typeface="-apple-system"/>
              </a:rPr>
              <a:t>为点乘，点乘代表着相似度，</a:t>
            </a:r>
            <a:r>
              <a:rPr lang="en-US" altLang="zh-CN" b="0" i="0" dirty="0">
                <a:solidFill>
                  <a:srgbClr val="4D4D4D"/>
                </a:solidFill>
                <a:effectLst/>
                <a:latin typeface="-apple-system"/>
              </a:rPr>
              <a:t>d</a:t>
            </a:r>
            <a:r>
              <a:rPr lang="zh-CN" altLang="en-US" b="0" i="0" dirty="0">
                <a:solidFill>
                  <a:srgbClr val="4D4D4D"/>
                </a:solidFill>
                <a:effectLst/>
                <a:latin typeface="-apple-system"/>
              </a:rPr>
              <a:t>的设置是由于</a:t>
            </a:r>
            <a:r>
              <a:rPr lang="en-US" altLang="zh-CN" dirty="0">
                <a:solidFill>
                  <a:srgbClr val="4D4D4D"/>
                </a:solidFill>
                <a:latin typeface="-apple-system"/>
              </a:rPr>
              <a:t>q</a:t>
            </a:r>
            <a:r>
              <a:rPr lang="zh-CN" altLang="en-US" b="0" i="0" dirty="0">
                <a:solidFill>
                  <a:srgbClr val="4D4D4D"/>
                </a:solidFill>
                <a:effectLst/>
                <a:latin typeface="-apple-system"/>
              </a:rPr>
              <a:t>和</a:t>
            </a:r>
            <a:r>
              <a:rPr lang="en-US" altLang="zh-CN" dirty="0">
                <a:solidFill>
                  <a:srgbClr val="4D4D4D"/>
                </a:solidFill>
                <a:latin typeface="-apple-system"/>
              </a:rPr>
              <a:t>k</a:t>
            </a:r>
            <a:r>
              <a:rPr lang="zh-CN" altLang="en-US" b="0" i="0" dirty="0">
                <a:solidFill>
                  <a:srgbClr val="4D4D4D"/>
                </a:solidFill>
                <a:effectLst/>
                <a:latin typeface="-apple-system"/>
              </a:rPr>
              <a:t>的数值会随着他们的维度的增加而增加，所以除以它来予以进行</a:t>
            </a:r>
            <a:r>
              <a:rPr lang="zh-CN" altLang="en-US" dirty="0">
                <a:solidFill>
                  <a:srgbClr val="4D4D4D"/>
                </a:solidFill>
                <a:latin typeface="-apple-system"/>
              </a:rPr>
              <a:t>归一化</a:t>
            </a:r>
            <a:r>
              <a:rPr lang="zh-CN" altLang="en-US" b="0" i="0" dirty="0">
                <a:solidFill>
                  <a:srgbClr val="4D4D4D"/>
                </a:solidFill>
                <a:effectLst/>
                <a:latin typeface="-apple-system"/>
              </a:rPr>
              <a:t>。</a:t>
            </a:r>
            <a:r>
              <a:rPr lang="en-US" altLang="zh-CN" b="0" i="0" dirty="0">
                <a:solidFill>
                  <a:srgbClr val="4D4D4D"/>
                </a:solidFill>
                <a:effectLst/>
                <a:latin typeface="-apple-system"/>
              </a:rPr>
              <a:t>d</a:t>
            </a:r>
            <a:r>
              <a:rPr lang="zh-CN" altLang="en-US" b="0" i="0" dirty="0">
                <a:solidFill>
                  <a:srgbClr val="4D4D4D"/>
                </a:solidFill>
                <a:effectLst/>
                <a:latin typeface="-apple-system"/>
              </a:rPr>
              <a:t>的大小一般指</a:t>
            </a:r>
            <a:r>
              <a:rPr lang="en-US" altLang="zh-CN" b="0" i="0" dirty="0">
                <a:solidFill>
                  <a:srgbClr val="4D4D4D"/>
                </a:solidFill>
                <a:effectLst/>
                <a:latin typeface="-apple-system"/>
              </a:rPr>
              <a:t>Q</a:t>
            </a:r>
            <a:r>
              <a:rPr lang="zh-CN" altLang="en-US" b="0" i="0" dirty="0">
                <a:solidFill>
                  <a:srgbClr val="4D4D4D"/>
                </a:solidFill>
                <a:effectLst/>
                <a:latin typeface="-apple-system"/>
              </a:rPr>
              <a:t>和</a:t>
            </a:r>
            <a:r>
              <a:rPr lang="en-US" altLang="zh-CN" b="0" i="0" dirty="0">
                <a:solidFill>
                  <a:srgbClr val="4D4D4D"/>
                </a:solidFill>
                <a:effectLst/>
                <a:latin typeface="-apple-system"/>
              </a:rPr>
              <a:t>K</a:t>
            </a:r>
            <a:r>
              <a:rPr lang="zh-CN" altLang="en-US" b="0" i="0" dirty="0">
                <a:solidFill>
                  <a:srgbClr val="4D4D4D"/>
                </a:solidFill>
                <a:effectLst/>
                <a:latin typeface="-apple-system"/>
              </a:rPr>
              <a:t>的维度。</a:t>
            </a:r>
            <a:endParaRPr lang="en-US" altLang="zh-CN" b="0" i="0" dirty="0">
              <a:solidFill>
                <a:srgbClr val="4D4D4D"/>
              </a:solidFill>
              <a:effectLst/>
              <a:latin typeface="-apple-system"/>
            </a:endParaRPr>
          </a:p>
          <a:p>
            <a:pPr marL="668337" lvl="2" indent="0">
              <a:buNone/>
            </a:pPr>
            <a:endParaRPr lang="en-US" altLang="zh-CN" dirty="0">
              <a:solidFill>
                <a:srgbClr val="4D4D4D"/>
              </a:solidFill>
              <a:latin typeface="-apple-system"/>
            </a:endParaRPr>
          </a:p>
          <a:p>
            <a:pPr marL="668337" lvl="2" indent="0">
              <a:buNone/>
            </a:pPr>
            <a:endParaRPr lang="en-US" altLang="zh-CN" b="0" i="0" dirty="0">
              <a:solidFill>
                <a:srgbClr val="4D4D4D"/>
              </a:solidFill>
              <a:effectLst/>
              <a:latin typeface="-apple-system"/>
            </a:endParaRPr>
          </a:p>
          <a:p>
            <a:pPr marL="668337" lvl="2" indent="0">
              <a:buNone/>
            </a:pPr>
            <a:endParaRPr lang="en-US" altLang="zh-CN" b="0" i="0" dirty="0">
              <a:solidFill>
                <a:srgbClr val="4D4D4D"/>
              </a:solidFill>
              <a:effectLst/>
              <a:latin typeface="-apple-system"/>
            </a:endParaRPr>
          </a:p>
          <a:p>
            <a:pPr lvl="2"/>
            <a:endParaRPr lang="en-US" altLang="zh-CN" dirty="0">
              <a:solidFill>
                <a:srgbClr val="4D4D4D"/>
              </a:solidFill>
              <a:latin typeface="-apple-system"/>
            </a:endParaRPr>
          </a:p>
          <a:p>
            <a:pPr lvl="2"/>
            <a:endParaRPr lang="zh-CN" altLang="en-US" b="0" i="0" dirty="0">
              <a:solidFill>
                <a:srgbClr val="4D4D4D"/>
              </a:solidFill>
              <a:effectLst/>
              <a:latin typeface="-apple-system"/>
            </a:endParaRPr>
          </a:p>
          <a:p>
            <a:endParaRPr lang="en-US" altLang="zh-CN" b="1" dirty="0"/>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4C34E1E5-2EA3-F665-36A5-94BB74DFEFCC}"/>
              </a:ext>
            </a:extLst>
          </p:cNvPr>
          <p:cNvPicPr>
            <a:picLocks noChangeAspect="1"/>
          </p:cNvPicPr>
          <p:nvPr/>
        </p:nvPicPr>
        <p:blipFill>
          <a:blip r:embed="rId3"/>
          <a:stretch>
            <a:fillRect/>
          </a:stretch>
        </p:blipFill>
        <p:spPr>
          <a:xfrm>
            <a:off x="2195736" y="3562348"/>
            <a:ext cx="6192688" cy="2794000"/>
          </a:xfrm>
          <a:prstGeom prst="rect">
            <a:avLst/>
          </a:prstGeom>
        </p:spPr>
      </p:pic>
    </p:spTree>
    <p:extLst>
      <p:ext uri="{BB962C8B-B14F-4D97-AF65-F5344CB8AC3E}">
        <p14:creationId xmlns:p14="http://schemas.microsoft.com/office/powerpoint/2010/main" val="23705017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95</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4736"/>
          </a:xfrm>
          <a:ln>
            <a:solidFill>
              <a:srgbClr val="0070C0"/>
            </a:solidFill>
          </a:ln>
        </p:spPr>
        <p:txBody>
          <a:bodyPr/>
          <a:lstStyle/>
          <a:p>
            <a:r>
              <a:rPr lang="zh-CN" altLang="en-US" b="1" dirty="0"/>
              <a:t>自注意力的计算过程</a:t>
            </a:r>
            <a:endParaRPr lang="en-US" altLang="zh-CN" b="1" dirty="0"/>
          </a:p>
          <a:p>
            <a:pPr lvl="2"/>
            <a:r>
              <a:rPr lang="zh-CN" altLang="en-US" b="0" i="0" dirty="0">
                <a:solidFill>
                  <a:srgbClr val="4D4D4D"/>
                </a:solidFill>
                <a:effectLst/>
                <a:latin typeface="-apple-system"/>
              </a:rPr>
              <a:t>（</a:t>
            </a:r>
            <a:r>
              <a:rPr lang="en-US" altLang="zh-CN" dirty="0">
                <a:solidFill>
                  <a:srgbClr val="4D4D4D"/>
                </a:solidFill>
                <a:latin typeface="-apple-system"/>
              </a:rPr>
              <a:t>4</a:t>
            </a:r>
            <a:r>
              <a:rPr lang="zh-CN" altLang="en-US" b="0" i="0" dirty="0">
                <a:solidFill>
                  <a:srgbClr val="4D4D4D"/>
                </a:solidFill>
                <a:effectLst/>
                <a:latin typeface="-apple-system"/>
              </a:rPr>
              <a:t>）将</a:t>
            </a:r>
            <a:r>
              <a:rPr lang="en-US" altLang="zh-CN" b="0" i="0" dirty="0">
                <a:solidFill>
                  <a:srgbClr val="4D4D4D"/>
                </a:solidFill>
                <a:effectLst/>
                <a:latin typeface="-apple-system"/>
              </a:rPr>
              <a:t>Value</a:t>
            </a:r>
            <a:r>
              <a:rPr lang="zh-CN" altLang="en-US" b="0" i="0" dirty="0">
                <a:solidFill>
                  <a:srgbClr val="4D4D4D"/>
                </a:solidFill>
                <a:effectLst/>
                <a:latin typeface="-apple-system"/>
              </a:rPr>
              <a:t>向量乘以上一步得到的注意力分数，之后加起来。</a:t>
            </a:r>
            <a:endParaRPr lang="en-US" altLang="zh-CN" b="0" i="0" dirty="0">
              <a:solidFill>
                <a:srgbClr val="4D4D4D"/>
              </a:solidFill>
              <a:effectLst/>
              <a:latin typeface="-apple-system"/>
            </a:endParaRPr>
          </a:p>
          <a:p>
            <a:endParaRPr lang="en-US" altLang="zh-CN" b="1" dirty="0"/>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C6054052-0760-12FC-5580-99290D23B7B3}"/>
              </a:ext>
            </a:extLst>
          </p:cNvPr>
          <p:cNvPicPr>
            <a:picLocks noChangeAspect="1"/>
          </p:cNvPicPr>
          <p:nvPr/>
        </p:nvPicPr>
        <p:blipFill>
          <a:blip r:embed="rId3"/>
          <a:stretch>
            <a:fillRect/>
          </a:stretch>
        </p:blipFill>
        <p:spPr>
          <a:xfrm>
            <a:off x="1259632" y="2708920"/>
            <a:ext cx="6984776" cy="3384376"/>
          </a:xfrm>
          <a:prstGeom prst="rect">
            <a:avLst/>
          </a:prstGeom>
        </p:spPr>
      </p:pic>
    </p:spTree>
    <p:extLst>
      <p:ext uri="{BB962C8B-B14F-4D97-AF65-F5344CB8AC3E}">
        <p14:creationId xmlns:p14="http://schemas.microsoft.com/office/powerpoint/2010/main" val="33753013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96</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4736"/>
          </a:xfrm>
          <a:ln>
            <a:solidFill>
              <a:srgbClr val="0070C0"/>
            </a:solidFill>
          </a:ln>
        </p:spPr>
        <p:txBody>
          <a:bodyPr/>
          <a:lstStyle/>
          <a:p>
            <a:r>
              <a:rPr lang="zh-CN" altLang="en-US" b="1" dirty="0"/>
              <a:t>自注意力的计算过程（矩阵形式）</a:t>
            </a:r>
            <a:endParaRPr lang="en-US" altLang="zh-CN" b="1" dirty="0"/>
          </a:p>
          <a:p>
            <a:pPr lvl="2"/>
            <a:r>
              <a:rPr lang="zh-CN" altLang="en-US" b="1" dirty="0"/>
              <a:t>自注意力计算的</a:t>
            </a:r>
            <a:r>
              <a:rPr lang="zh-CN" altLang="en-US" b="0" i="0" dirty="0">
                <a:solidFill>
                  <a:srgbClr val="4D4D4D"/>
                </a:solidFill>
                <a:effectLst/>
                <a:latin typeface="-apple-system"/>
              </a:rPr>
              <a:t>矩阵形式可以充分利用并发处理。</a:t>
            </a:r>
            <a:endParaRPr lang="en-US" altLang="zh-CN" b="0" i="0" dirty="0">
              <a:solidFill>
                <a:srgbClr val="4D4D4D"/>
              </a:solidFill>
              <a:effectLst/>
              <a:latin typeface="-apple-system"/>
            </a:endParaRPr>
          </a:p>
          <a:p>
            <a:endParaRPr lang="en-US" altLang="zh-CN" b="1" dirty="0"/>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691655C3-AD79-3101-CC34-3EB5EB61C962}"/>
              </a:ext>
            </a:extLst>
          </p:cNvPr>
          <p:cNvPicPr>
            <a:picLocks noChangeAspect="1"/>
          </p:cNvPicPr>
          <p:nvPr/>
        </p:nvPicPr>
        <p:blipFill>
          <a:blip r:embed="rId3"/>
          <a:stretch>
            <a:fillRect/>
          </a:stretch>
        </p:blipFill>
        <p:spPr>
          <a:xfrm>
            <a:off x="683568" y="2492896"/>
            <a:ext cx="7488832" cy="3744416"/>
          </a:xfrm>
          <a:prstGeom prst="rect">
            <a:avLst/>
          </a:prstGeom>
        </p:spPr>
      </p:pic>
    </p:spTree>
    <p:extLst>
      <p:ext uri="{BB962C8B-B14F-4D97-AF65-F5344CB8AC3E}">
        <p14:creationId xmlns:p14="http://schemas.microsoft.com/office/powerpoint/2010/main" val="3405579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97</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4736"/>
          </a:xfrm>
          <a:ln>
            <a:solidFill>
              <a:srgbClr val="0070C0"/>
            </a:solidFill>
          </a:ln>
        </p:spPr>
        <p:txBody>
          <a:bodyPr/>
          <a:lstStyle/>
          <a:p>
            <a:r>
              <a:rPr lang="zh-CN" altLang="en-US" b="1" dirty="0"/>
              <a:t>多头注意力机制</a:t>
            </a:r>
            <a:endParaRPr lang="en-US" altLang="zh-CN" b="1" dirty="0"/>
          </a:p>
          <a:p>
            <a:pPr lvl="2"/>
            <a:r>
              <a:rPr lang="zh-CN" altLang="en-US" b="0" i="0" dirty="0">
                <a:solidFill>
                  <a:srgbClr val="4D4D4D"/>
                </a:solidFill>
                <a:effectLst/>
                <a:latin typeface="-apple-system"/>
              </a:rPr>
              <a:t>为增强模型表现力，就像卷积中多核一样，注意力机制采用多头（即多套</a:t>
            </a:r>
            <a:r>
              <a:rPr lang="en-US" altLang="zh-CN" b="0" i="0" dirty="0">
                <a:solidFill>
                  <a:srgbClr val="4D4D4D"/>
                </a:solidFill>
                <a:effectLst/>
                <a:latin typeface="-apple-system"/>
              </a:rPr>
              <a:t>K</a:t>
            </a:r>
            <a:r>
              <a:rPr lang="zh-CN" altLang="en-US" b="0" i="0" dirty="0">
                <a:solidFill>
                  <a:srgbClr val="4D4D4D"/>
                </a:solidFill>
                <a:effectLst/>
                <a:latin typeface="-apple-system"/>
              </a:rPr>
              <a:t>、</a:t>
            </a:r>
            <a:r>
              <a:rPr lang="en-US" altLang="zh-CN" b="0" i="0" dirty="0">
                <a:solidFill>
                  <a:srgbClr val="4D4D4D"/>
                </a:solidFill>
                <a:effectLst/>
                <a:latin typeface="-apple-system"/>
              </a:rPr>
              <a:t>V</a:t>
            </a:r>
            <a:r>
              <a:rPr lang="zh-CN" altLang="en-US" b="0" i="0" dirty="0">
                <a:solidFill>
                  <a:srgbClr val="4D4D4D"/>
                </a:solidFill>
                <a:effectLst/>
                <a:latin typeface="-apple-system"/>
              </a:rPr>
              <a:t>、</a:t>
            </a:r>
            <a:r>
              <a:rPr lang="en-US" altLang="zh-CN" b="0" i="0" dirty="0">
                <a:solidFill>
                  <a:srgbClr val="4D4D4D"/>
                </a:solidFill>
                <a:effectLst/>
                <a:latin typeface="-apple-system"/>
              </a:rPr>
              <a:t>Q</a:t>
            </a:r>
            <a:r>
              <a:rPr lang="zh-CN" altLang="en-US" b="0" i="0" dirty="0">
                <a:solidFill>
                  <a:srgbClr val="4D4D4D"/>
                </a:solidFill>
                <a:effectLst/>
                <a:latin typeface="-apple-system"/>
              </a:rPr>
              <a:t>），下图为</a:t>
            </a:r>
            <a:r>
              <a:rPr lang="en-US" altLang="zh-CN" b="0" i="0" dirty="0">
                <a:solidFill>
                  <a:srgbClr val="4D4D4D"/>
                </a:solidFill>
                <a:effectLst/>
                <a:latin typeface="-apple-system"/>
              </a:rPr>
              <a:t>3</a:t>
            </a:r>
            <a:r>
              <a:rPr lang="zh-CN" altLang="en-US" b="0" i="0" dirty="0">
                <a:solidFill>
                  <a:srgbClr val="4D4D4D"/>
                </a:solidFill>
                <a:effectLst/>
                <a:latin typeface="-apple-system"/>
              </a:rPr>
              <a:t>头注意力。</a:t>
            </a:r>
            <a:endParaRPr lang="en-US" altLang="zh-CN" b="0" i="0" dirty="0">
              <a:solidFill>
                <a:srgbClr val="4D4D4D"/>
              </a:solidFill>
              <a:effectLst/>
              <a:latin typeface="-apple-system"/>
            </a:endParaRPr>
          </a:p>
          <a:p>
            <a:endParaRPr lang="en-US" altLang="zh-CN" b="1" dirty="0"/>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148828D6-0050-21BD-53A6-07029780A206}"/>
              </a:ext>
            </a:extLst>
          </p:cNvPr>
          <p:cNvPicPr>
            <a:picLocks noChangeAspect="1"/>
          </p:cNvPicPr>
          <p:nvPr/>
        </p:nvPicPr>
        <p:blipFill>
          <a:blip r:embed="rId3"/>
          <a:stretch>
            <a:fillRect/>
          </a:stretch>
        </p:blipFill>
        <p:spPr>
          <a:xfrm>
            <a:off x="899592" y="2852936"/>
            <a:ext cx="7416824" cy="3488564"/>
          </a:xfrm>
          <a:prstGeom prst="rect">
            <a:avLst/>
          </a:prstGeom>
        </p:spPr>
      </p:pic>
    </p:spTree>
    <p:extLst>
      <p:ext uri="{BB962C8B-B14F-4D97-AF65-F5344CB8AC3E}">
        <p14:creationId xmlns:p14="http://schemas.microsoft.com/office/powerpoint/2010/main" val="17707095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98</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4736"/>
          </a:xfrm>
          <a:ln>
            <a:solidFill>
              <a:srgbClr val="0070C0"/>
            </a:solidFill>
          </a:ln>
        </p:spPr>
        <p:txBody>
          <a:bodyPr/>
          <a:lstStyle/>
          <a:p>
            <a:r>
              <a:rPr lang="zh-CN" altLang="en-US" b="1" dirty="0"/>
              <a:t>注意力机制、卷积网络和循环神经网络的异同</a:t>
            </a:r>
            <a:endParaRPr lang="en-US" altLang="zh-CN" b="1" dirty="0"/>
          </a:p>
          <a:p>
            <a:endParaRPr lang="en-US" altLang="zh-CN" b="1" dirty="0"/>
          </a:p>
          <a:p>
            <a:endParaRPr lang="en-US" altLang="zh-CN" dirty="0"/>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4D962D87-1E75-48FB-EBCB-C2A5CD4EE48E}"/>
              </a:ext>
            </a:extLst>
          </p:cNvPr>
          <p:cNvPicPr>
            <a:picLocks noChangeAspect="1"/>
          </p:cNvPicPr>
          <p:nvPr/>
        </p:nvPicPr>
        <p:blipFill>
          <a:blip r:embed="rId3"/>
          <a:stretch>
            <a:fillRect/>
          </a:stretch>
        </p:blipFill>
        <p:spPr>
          <a:xfrm>
            <a:off x="827584" y="2060848"/>
            <a:ext cx="7416823" cy="4295500"/>
          </a:xfrm>
          <a:prstGeom prst="rect">
            <a:avLst/>
          </a:prstGeom>
        </p:spPr>
      </p:pic>
    </p:spTree>
    <p:extLst>
      <p:ext uri="{BB962C8B-B14F-4D97-AF65-F5344CB8AC3E}">
        <p14:creationId xmlns:p14="http://schemas.microsoft.com/office/powerpoint/2010/main" val="40701749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1"/>
          <p:cNvSpPr>
            <a:spLocks noGrp="1"/>
          </p:cNvSpPr>
          <p:nvPr>
            <p:ph type="title"/>
          </p:nvPr>
        </p:nvSpPr>
        <p:spPr>
          <a:xfrm>
            <a:off x="457200" y="214313"/>
            <a:ext cx="8229600" cy="1143000"/>
          </a:xfrm>
        </p:spPr>
        <p:txBody>
          <a:bodyPr/>
          <a:lstStyle/>
          <a:p>
            <a:pPr eaLnBrk="1" hangingPunct="1">
              <a:defRPr/>
            </a:pPr>
            <a:r>
              <a:rPr lang="zh-CN" altLang="en-US" sz="4800" dirty="0"/>
              <a:t>第</a:t>
            </a:r>
            <a:r>
              <a:rPr lang="en-US" altLang="zh-CN" sz="4800" dirty="0"/>
              <a:t>8</a:t>
            </a:r>
            <a:r>
              <a:rPr lang="zh-CN" altLang="en-US" sz="4800" dirty="0"/>
              <a:t>章 注意力机制</a:t>
            </a:r>
            <a:endParaRPr lang="en-US" altLang="zh-CN" sz="4800" dirty="0"/>
          </a:p>
        </p:txBody>
      </p:sp>
      <p:sp>
        <p:nvSpPr>
          <p:cNvPr id="4" name="灯片编号占位符 3"/>
          <p:cNvSpPr>
            <a:spLocks noGrp="1"/>
          </p:cNvSpPr>
          <p:nvPr>
            <p:ph type="sldNum" sz="quarter" idx="12"/>
          </p:nvPr>
        </p:nvSpPr>
        <p:spPr/>
        <p:txBody>
          <a:bodyPr/>
          <a:lstStyle/>
          <a:p>
            <a:pPr>
              <a:defRPr/>
            </a:pPr>
            <a:fld id="{4B038180-8AD2-45A0-8F0C-CA0635E875CA}" type="slidenum">
              <a:rPr lang="zh-CN" altLang="en-US" sz="2400"/>
              <a:pPr>
                <a:defRPr/>
              </a:pPr>
              <a:t>99</a:t>
            </a:fld>
            <a:endParaRPr lang="zh-CN" altLang="en-US" sz="2400" dirty="0"/>
          </a:p>
        </p:txBody>
      </p:sp>
      <p:sp>
        <p:nvSpPr>
          <p:cNvPr id="335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47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52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49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内容占位符 5"/>
          <p:cNvSpPr>
            <a:spLocks noGrp="1"/>
          </p:cNvSpPr>
          <p:nvPr>
            <p:ph idx="1"/>
          </p:nvPr>
        </p:nvSpPr>
        <p:spPr>
          <a:xfrm>
            <a:off x="428596" y="1571612"/>
            <a:ext cx="8229600" cy="4784736"/>
          </a:xfrm>
          <a:ln>
            <a:solidFill>
              <a:srgbClr val="0070C0"/>
            </a:solidFill>
          </a:ln>
        </p:spPr>
        <p:txBody>
          <a:bodyPr/>
          <a:lstStyle/>
          <a:p>
            <a:r>
              <a:rPr lang="zh-CN" altLang="en-US" b="1" dirty="0"/>
              <a:t>注意力的种类</a:t>
            </a:r>
            <a:endParaRPr lang="en-US" altLang="zh-CN" b="1" dirty="0"/>
          </a:p>
          <a:p>
            <a:pPr lvl="1"/>
            <a:r>
              <a:rPr lang="zh-CN" altLang="en-US" dirty="0"/>
              <a:t>软注意力</a:t>
            </a:r>
            <a:r>
              <a:rPr lang="en-US" altLang="zh-CN" dirty="0"/>
              <a:t>Soft Attention</a:t>
            </a:r>
          </a:p>
          <a:p>
            <a:pPr lvl="1"/>
            <a:r>
              <a:rPr lang="zh-CN" altLang="en-US" dirty="0"/>
              <a:t>硬注意力 </a:t>
            </a:r>
            <a:r>
              <a:rPr lang="en-US" altLang="zh-CN" dirty="0"/>
              <a:t>Hard Attention</a:t>
            </a:r>
          </a:p>
          <a:p>
            <a:pPr lvl="1"/>
            <a:r>
              <a:rPr lang="zh-CN" altLang="en-US" dirty="0"/>
              <a:t>结构化注意力 </a:t>
            </a:r>
            <a:r>
              <a:rPr lang="en-US" altLang="zh-CN" dirty="0"/>
              <a:t>Structure Attention</a:t>
            </a:r>
          </a:p>
          <a:p>
            <a:pPr lvl="1"/>
            <a:r>
              <a:rPr lang="zh-CN" altLang="en-US" dirty="0"/>
              <a:t>指针网络 </a:t>
            </a:r>
            <a:r>
              <a:rPr lang="en-US" altLang="zh-CN" dirty="0"/>
              <a:t>Pointer Network</a:t>
            </a:r>
          </a:p>
          <a:p>
            <a:pPr lvl="1"/>
            <a:r>
              <a:rPr lang="zh-CN" altLang="en-US" dirty="0"/>
              <a:t>双向注意力</a:t>
            </a:r>
            <a:r>
              <a:rPr lang="en-US" altLang="zh-CN" dirty="0"/>
              <a:t>Bi-Directional Attention</a:t>
            </a:r>
          </a:p>
          <a:p>
            <a:pPr lvl="1"/>
            <a:r>
              <a:rPr lang="zh-CN" altLang="en-US" dirty="0"/>
              <a:t>键值对注意力 </a:t>
            </a:r>
            <a:r>
              <a:rPr lang="en-US" altLang="zh-CN" dirty="0"/>
              <a:t>Key-Value Attention</a:t>
            </a:r>
          </a:p>
          <a:p>
            <a:pPr lvl="1"/>
            <a:r>
              <a:rPr lang="zh-CN" altLang="en-US" dirty="0"/>
              <a:t>自注意力 </a:t>
            </a:r>
            <a:r>
              <a:rPr lang="en-US" altLang="zh-CN" dirty="0"/>
              <a:t>Self  Attention</a:t>
            </a:r>
          </a:p>
          <a:p>
            <a:pPr lvl="1"/>
            <a:r>
              <a:rPr lang="zh-CN" altLang="en-US" dirty="0"/>
              <a:t>多头注意力</a:t>
            </a:r>
            <a:r>
              <a:rPr lang="en-US" altLang="zh-CN" dirty="0"/>
              <a:t>Multi-Head Attention</a:t>
            </a:r>
          </a:p>
          <a:p>
            <a:pPr lvl="1"/>
            <a:r>
              <a:rPr lang="en-US" altLang="zh-CN" dirty="0"/>
              <a:t>……..</a:t>
            </a:r>
          </a:p>
          <a:p>
            <a:endParaRPr lang="en-US" altLang="zh-CN" dirty="0"/>
          </a:p>
          <a:p>
            <a:endParaRPr lang="en-US" altLang="zh-CN" b="1" dirty="0"/>
          </a:p>
          <a:p>
            <a:pPr lvl="2"/>
            <a:endParaRPr lang="en-US" altLang="zh-CN" b="1" dirty="0"/>
          </a:p>
          <a:p>
            <a:pPr lvl="4"/>
            <a:endParaRPr lang="en-US" altLang="zh-CN" b="1" dirty="0"/>
          </a:p>
          <a:p>
            <a:pPr lvl="4"/>
            <a:endParaRPr lang="en-US" altLang="zh-CN" b="1" dirty="0"/>
          </a:p>
          <a:p>
            <a:pPr lvl="3"/>
            <a:endParaRPr lang="en-US" altLang="zh-CN" b="1" dirty="0"/>
          </a:p>
        </p:txBody>
      </p:sp>
      <p:sp>
        <p:nvSpPr>
          <p:cNvPr id="2" name="Rectangle 2">
            <a:extLst>
              <a:ext uri="{FF2B5EF4-FFF2-40B4-BE49-F238E27FC236}">
                <a16:creationId xmlns:a16="http://schemas.microsoft.com/office/drawing/2014/main" id="{B64179EB-DC86-7EB6-78E4-5A3712BC2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E1A660F9-B817-E609-C9D5-ADE9A6F929D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08860357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txDef>
      <a:spPr bwMode="auto">
        <a:blipFill>
          <a:blip xmlns:r="http://schemas.openxmlformats.org/officeDocument/2006/relationships" r:embed="rId2"/>
          <a:tile tx="0" ty="0" sx="100000" sy="100000" flip="none" algn="tl"/>
        </a:blipFill>
        <a:ln w="9525">
          <a:noFill/>
          <a:miter lim="800000"/>
          <a:headEnd/>
          <a:tailEnd/>
        </a:ln>
        <a:effectLst>
          <a:glow rad="63500">
            <a:schemeClr val="accent1">
              <a:satMod val="175000"/>
              <a:alpha val="40000"/>
            </a:schemeClr>
          </a:glow>
          <a:softEdge rad="12700"/>
        </a:effectLst>
        <a:scene3d>
          <a:camera prst="orthographicFront"/>
          <a:lightRig rig="threePt" dir="t"/>
        </a:scene3d>
        <a:sp3d>
          <a:bevelT/>
        </a:sp3d>
      </a:spPr>
      <a:bodyPr vert="horz" wrap="square" lIns="91440" tIns="45720" rIns="91440" bIns="45720" numCol="1" rtlCol="0" anchor="t" anchorCtr="0" compatLnSpc="1">
        <a:prstTxWarp prst="textNoShape">
          <a:avLst/>
        </a:prstTxWarp>
        <a:spAutoFit/>
        <a:sp3d extrusionH="57150" contourW="12700">
          <a:extrusionClr>
            <a:schemeClr val="accent1"/>
          </a:extrusionClr>
          <a:contourClr>
            <a:schemeClr val="tx2"/>
          </a:contourClr>
        </a:sp3d>
      </a:bodyPr>
      <a:lstStyle>
        <a:defPPr marL="274320" marR="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kumimoji="0" sz="2800" b="1" i="0" u="none" strike="noStrike" kern="1200" cap="none" spc="0" normalizeH="0" baseline="0" noProof="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92D050"/>
            </a:solidFill>
            <a:effectLst/>
            <a:uLnTx/>
            <a:uFillTx/>
            <a:latin typeface="+mn-lt"/>
            <a:ea typeface="+mn-ea"/>
            <a:cs typeface="+mn-cs"/>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38950</TotalTime>
  <Words>9489</Words>
  <Application>Microsoft Office PowerPoint</Application>
  <PresentationFormat>全屏显示(4:3)</PresentationFormat>
  <Paragraphs>1884</Paragraphs>
  <Slides>182</Slides>
  <Notes>181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182</vt:i4>
      </vt:variant>
    </vt:vector>
  </HeadingPairs>
  <TitlesOfParts>
    <vt:vector size="197" baseType="lpstr">
      <vt:lpstr>-apple-system</vt:lpstr>
      <vt:lpstr>Helvetica Neue</vt:lpstr>
      <vt:lpstr>等线</vt:lpstr>
      <vt:lpstr>宋体</vt:lpstr>
      <vt:lpstr>Arial</vt:lpstr>
      <vt:lpstr>Arial</vt:lpstr>
      <vt:lpstr>Calibri</vt:lpstr>
      <vt:lpstr>Cambria Math</vt:lpstr>
      <vt:lpstr>Constantia</vt:lpstr>
      <vt:lpstr>Roboto</vt:lpstr>
      <vt:lpstr>Times New Roman</vt:lpstr>
      <vt:lpstr>Wingdings</vt:lpstr>
      <vt:lpstr>Wingdings 2</vt:lpstr>
      <vt:lpstr>流畅</vt:lpstr>
      <vt:lpstr>Visio</vt:lpstr>
      <vt:lpstr>《Python深度学习基于PyTorch（第2版）》                                       </vt:lpstr>
      <vt:lpstr> 前 言</vt:lpstr>
      <vt:lpstr>内容结构</vt:lpstr>
      <vt:lpstr>第1章 NumPy基础</vt:lpstr>
      <vt:lpstr>第1章 NumPy基础</vt:lpstr>
      <vt:lpstr>第1章 NumPy基础</vt:lpstr>
      <vt:lpstr>第1章 NumPy基础</vt:lpstr>
      <vt:lpstr>第1章 NumPy基础</vt:lpstr>
      <vt:lpstr>第1章 NumPy基础</vt:lpstr>
      <vt:lpstr>第1章 NumPy基础</vt:lpstr>
      <vt:lpstr>第1章 NumPy基础</vt:lpstr>
      <vt:lpstr>第1章 NumPy基础</vt:lpstr>
      <vt:lpstr>第1章 NumPy基础</vt:lpstr>
      <vt:lpstr>第2章 PyTorch基础</vt:lpstr>
      <vt:lpstr>第2章 PyTorch基础</vt:lpstr>
      <vt:lpstr>第2章 PyTorch基础</vt:lpstr>
      <vt:lpstr>第2章 PyTorch基础</vt:lpstr>
      <vt:lpstr>第2章 PyTorch基础</vt:lpstr>
      <vt:lpstr>第2章 PyTorch基础</vt:lpstr>
      <vt:lpstr>第2章 PyTorch基础</vt:lpstr>
      <vt:lpstr>第2章 PyTorch基础</vt:lpstr>
      <vt:lpstr>第2章 PyTorch基础</vt:lpstr>
      <vt:lpstr>第3章 PyTorch神经网络工具箱</vt:lpstr>
      <vt:lpstr>第3章 PyTorch神经网络工具箱</vt:lpstr>
      <vt:lpstr>第3章 PyTorch神经网络工具箱</vt:lpstr>
      <vt:lpstr>第3章 PyTorch神经网络工具箱</vt:lpstr>
      <vt:lpstr>第3章 PyTorch神经网络工具箱</vt:lpstr>
      <vt:lpstr>第3章 PyTorch神经网络工具箱</vt:lpstr>
      <vt:lpstr>第3章 PyTorch神经网络工具箱</vt:lpstr>
      <vt:lpstr>第3章 PyTorch神经网络工具箱</vt:lpstr>
      <vt:lpstr>第3章 PyTorch神经网络工具箱</vt:lpstr>
      <vt:lpstr>第3章 PyTorch神经网络工具箱</vt:lpstr>
      <vt:lpstr>第3章 PyTorch神经网络工具箱</vt:lpstr>
      <vt:lpstr>第4章 PyTorch数据处理工具箱</vt:lpstr>
      <vt:lpstr>第5章 机器学习基础</vt:lpstr>
      <vt:lpstr>第5章 机器学习基础</vt:lpstr>
      <vt:lpstr>第5章 机器学习基础</vt:lpstr>
      <vt:lpstr>第5章 机器学习基础</vt:lpstr>
      <vt:lpstr>第5章 机器学习基础</vt:lpstr>
      <vt:lpstr>第5章 机器学习基础</vt:lpstr>
      <vt:lpstr>第5章 机器学习基础</vt:lpstr>
      <vt:lpstr>第5章 机器学习基础</vt:lpstr>
      <vt:lpstr>第5章 机器学习基础</vt:lpstr>
      <vt:lpstr>第5章 机器学习基础</vt:lpstr>
      <vt:lpstr>第5章 机器学习基础</vt:lpstr>
      <vt:lpstr>第5章 机器学习基础</vt:lpstr>
      <vt:lpstr>第5章 机器学习基础</vt:lpstr>
      <vt:lpstr>第5章 机器学习基础</vt:lpstr>
      <vt:lpstr>第5章 机器学习基础</vt:lpstr>
      <vt:lpstr>第5章 机器学习基础</vt:lpstr>
      <vt:lpstr>第5章 机器学习基础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第6章 视觉处理基础</vt:lpstr>
      <vt:lpstr>第7章 自然语言处理基础</vt:lpstr>
      <vt:lpstr>第7章 自然语言处理基础</vt:lpstr>
      <vt:lpstr>第7章 自然语言处理基础</vt:lpstr>
      <vt:lpstr>第7章 自然语言处理基础</vt:lpstr>
      <vt:lpstr>第7章 自然语言处理基础</vt:lpstr>
      <vt:lpstr>第7章 自然语言处理基础</vt:lpstr>
      <vt:lpstr>第7章 自然语言处理基础</vt:lpstr>
      <vt:lpstr>第7章 自然语言处理基础</vt:lpstr>
      <vt:lpstr>第7章 自然语言处理基础</vt:lpstr>
      <vt:lpstr>第7章 自然语言处理基础</vt:lpstr>
      <vt:lpstr>第7章 自然语言处理基础</vt:lpstr>
      <vt:lpstr>第7章 自然语言处理基础</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第8章 注意力机制</vt:lpstr>
      <vt:lpstr>第9章目标检测与语义分</vt:lpstr>
      <vt:lpstr>第9章目标检测与语义分</vt:lpstr>
      <vt:lpstr>第9章目标检测与语义分</vt:lpstr>
      <vt:lpstr>第9章目标检测与语义分</vt:lpstr>
      <vt:lpstr>第9章目标检测与语义分</vt:lpstr>
      <vt:lpstr>第9章目标检测与语义分</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第10章 生成式深度学习</vt:lpstr>
      <vt:lpstr>第11章 人脸检测与识</vt:lpstr>
      <vt:lpstr>第11章 人脸检测与识别</vt:lpstr>
      <vt:lpstr>第11章 人脸检测与识别</vt:lpstr>
      <vt:lpstr>第12章 迁移学习实例</vt:lpstr>
      <vt:lpstr>第12章 迁移学习实例</vt:lpstr>
      <vt:lpstr>第12章 迁移学习实例</vt:lpstr>
      <vt:lpstr>第13章 神经网络机器翻译实例</vt:lpstr>
      <vt:lpstr>第13章 神经网络机器翻译实例</vt:lpstr>
      <vt:lpstr>第13章 神经网络机器翻译实例</vt:lpstr>
      <vt:lpstr>第14章 使用ViT进行图像分类</vt:lpstr>
      <vt:lpstr>第14章 使用ViT进行图像分类</vt:lpstr>
      <vt:lpstr>第15章 语义分割实例</vt:lpstr>
      <vt:lpstr>第15章 语义分割实例</vt:lpstr>
      <vt:lpstr>第15章 语义分割实例</vt:lpstr>
      <vt:lpstr>第16章 实战生成式模型</vt:lpstr>
      <vt:lpstr>第16章 实战生成式模型</vt:lpstr>
      <vt:lpstr>第16章 实战生成式模型</vt:lpstr>
      <vt:lpstr>第16章 实战生成式模型</vt:lpstr>
      <vt:lpstr>第16章 实战生成式模型</vt:lpstr>
      <vt:lpstr>第17章 AI新方向：对抗攻击</vt:lpstr>
      <vt:lpstr>第18章 强化学习</vt:lpstr>
      <vt:lpstr>第18章 强化学习</vt:lpstr>
      <vt:lpstr>第18章 强化学习</vt:lpstr>
      <vt:lpstr>第18章 强化学习</vt:lpstr>
      <vt:lpstr>第18章 强化学习</vt:lpstr>
      <vt:lpstr>第18章 强化学习</vt:lpstr>
      <vt:lpstr>第18章 强化学习</vt:lpstr>
      <vt:lpstr>第18章 强化学习</vt:lpstr>
      <vt:lpstr>第19章 深度强化学习</vt:lpstr>
      <vt:lpstr>第19章 深度强化学习</vt:lpstr>
      <vt:lpstr>第19章 深度强化学习</vt:lpstr>
      <vt:lpstr>附录C </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wudong</dc:creator>
  <cp:lastModifiedBy>wu maogui</cp:lastModifiedBy>
  <cp:revision>2250</cp:revision>
  <dcterms:created xsi:type="dcterms:W3CDTF">2015-07-26T09:57:01Z</dcterms:created>
  <dcterms:modified xsi:type="dcterms:W3CDTF">2023-02-11T12:15:17Z</dcterms:modified>
</cp:coreProperties>
</file>